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FFF978_83EEE3D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omments/modernComment_7FFFF8A2_8D5E7D0E.xml" ContentType="application/vnd.ms-powerpoint.comments+xml"/>
  <Override PartName="/ppt/notesSlides/notesSlide12.xml" ContentType="application/vnd.openxmlformats-officedocument.presentationml.notesSlide+xml"/>
  <Override PartName="/ppt/comments/modernComment_7FFFF97B_FE4C2FEC.xml" ContentType="application/vnd.ms-powerpoint.comments+xml"/>
  <Override PartName="/ppt/notesSlides/notesSlide13.xml" ContentType="application/vnd.openxmlformats-officedocument.presentationml.notesSlide+xml"/>
  <Override PartName="/ppt/comments/modernComment_7FFFF8A4_65FBD9C4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7FFFF971_7882406D.xml" ContentType="application/vnd.ms-powerpoint.comments+xml"/>
  <Override PartName="/ppt/comments/modernComment_7FFFF982_D6F864D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6" r:id="rId5"/>
  </p:sldMasterIdLst>
  <p:notesMasterIdLst>
    <p:notesMasterId r:id="rId135"/>
  </p:notesMasterIdLst>
  <p:handoutMasterIdLst>
    <p:handoutMasterId r:id="rId136"/>
  </p:handoutMasterIdLst>
  <p:sldIdLst>
    <p:sldId id="2147482051" r:id="rId6"/>
    <p:sldId id="4475" r:id="rId7"/>
    <p:sldId id="2147479899" r:id="rId8"/>
    <p:sldId id="2147481874" r:id="rId9"/>
    <p:sldId id="2147481975" r:id="rId10"/>
    <p:sldId id="2147482046" r:id="rId11"/>
    <p:sldId id="2147482055" r:id="rId12"/>
    <p:sldId id="2147482045" r:id="rId13"/>
    <p:sldId id="2147481794" r:id="rId14"/>
    <p:sldId id="2147482050" r:id="rId15"/>
    <p:sldId id="2147479710" r:id="rId16"/>
    <p:sldId id="2147479733" r:id="rId17"/>
    <p:sldId id="2147479804" r:id="rId18"/>
    <p:sldId id="2147481967" r:id="rId19"/>
    <p:sldId id="2147482056" r:id="rId20"/>
    <p:sldId id="2147481890" r:id="rId21"/>
    <p:sldId id="2147481889" r:id="rId22"/>
    <p:sldId id="2147481894" r:id="rId23"/>
    <p:sldId id="2147481955" r:id="rId24"/>
    <p:sldId id="2147481956" r:id="rId25"/>
    <p:sldId id="2147481957" r:id="rId26"/>
    <p:sldId id="2147481958" r:id="rId27"/>
    <p:sldId id="2147479797" r:id="rId28"/>
    <p:sldId id="2147481817" r:id="rId29"/>
    <p:sldId id="2147482057" r:id="rId30"/>
    <p:sldId id="2147481799" r:id="rId31"/>
    <p:sldId id="2147481790" r:id="rId32"/>
    <p:sldId id="2147481791" r:id="rId33"/>
    <p:sldId id="2147482043" r:id="rId34"/>
    <p:sldId id="2147479986" r:id="rId35"/>
    <p:sldId id="2147481800" r:id="rId36"/>
    <p:sldId id="2147481929" r:id="rId37"/>
    <p:sldId id="2147479760" r:id="rId38"/>
    <p:sldId id="2147479693" r:id="rId39"/>
    <p:sldId id="2147479759" r:id="rId40"/>
    <p:sldId id="2147482047" r:id="rId41"/>
    <p:sldId id="2147481973" r:id="rId42"/>
    <p:sldId id="2147482048" r:id="rId43"/>
    <p:sldId id="2147481974" r:id="rId44"/>
    <p:sldId id="2147482058" r:id="rId45"/>
    <p:sldId id="269" r:id="rId46"/>
    <p:sldId id="257" r:id="rId47"/>
    <p:sldId id="2147481815" r:id="rId48"/>
    <p:sldId id="2147481842" r:id="rId49"/>
    <p:sldId id="2147481884" r:id="rId50"/>
    <p:sldId id="2147482059" r:id="rId51"/>
    <p:sldId id="2147481886" r:id="rId52"/>
    <p:sldId id="2147481898" r:id="rId53"/>
    <p:sldId id="2147481905" r:id="rId54"/>
    <p:sldId id="2147481906" r:id="rId55"/>
    <p:sldId id="2147481907" r:id="rId56"/>
    <p:sldId id="2147481932" r:id="rId57"/>
    <p:sldId id="2147482064" r:id="rId58"/>
    <p:sldId id="2147482065" r:id="rId59"/>
    <p:sldId id="2147482031" r:id="rId60"/>
    <p:sldId id="2147481914" r:id="rId61"/>
    <p:sldId id="2147481908" r:id="rId62"/>
    <p:sldId id="2147481909" r:id="rId63"/>
    <p:sldId id="2147481910" r:id="rId64"/>
    <p:sldId id="2147481911" r:id="rId65"/>
    <p:sldId id="2147481912" r:id="rId66"/>
    <p:sldId id="2147481913" r:id="rId67"/>
    <p:sldId id="2147482060" r:id="rId68"/>
    <p:sldId id="2147481844" r:id="rId69"/>
    <p:sldId id="2147481892" r:id="rId70"/>
    <p:sldId id="2147482049" r:id="rId71"/>
    <p:sldId id="2147481888" r:id="rId72"/>
    <p:sldId id="2147482067" r:id="rId73"/>
    <p:sldId id="2147481950" r:id="rId74"/>
    <p:sldId id="2147481850" r:id="rId75"/>
    <p:sldId id="2147481951" r:id="rId76"/>
    <p:sldId id="2147481952" r:id="rId77"/>
    <p:sldId id="2147482071" r:id="rId78"/>
    <p:sldId id="2147481893" r:id="rId79"/>
    <p:sldId id="2147481924" r:id="rId80"/>
    <p:sldId id="2147482066" r:id="rId81"/>
    <p:sldId id="2147482061" r:id="rId82"/>
    <p:sldId id="2147482037" r:id="rId83"/>
    <p:sldId id="2147482068" r:id="rId84"/>
    <p:sldId id="2147482039" r:id="rId85"/>
    <p:sldId id="2147482040" r:id="rId86"/>
    <p:sldId id="2147482041" r:id="rId87"/>
    <p:sldId id="2147482030" r:id="rId88"/>
    <p:sldId id="2147482069" r:id="rId89"/>
    <p:sldId id="2147482077" r:id="rId90"/>
    <p:sldId id="2147482062" r:id="rId91"/>
    <p:sldId id="2147482035" r:id="rId92"/>
    <p:sldId id="2147482070" r:id="rId93"/>
    <p:sldId id="2147482078" r:id="rId94"/>
    <p:sldId id="2147482083" r:id="rId95"/>
    <p:sldId id="2147482084" r:id="rId96"/>
    <p:sldId id="2147482072" r:id="rId97"/>
    <p:sldId id="2147482073" r:id="rId98"/>
    <p:sldId id="2147482075" r:id="rId99"/>
    <p:sldId id="2147482079" r:id="rId100"/>
    <p:sldId id="2147482081" r:id="rId101"/>
    <p:sldId id="2147482082" r:id="rId102"/>
    <p:sldId id="2147482085" r:id="rId103"/>
    <p:sldId id="2147482063" r:id="rId104"/>
    <p:sldId id="2147482036" r:id="rId105"/>
    <p:sldId id="2147481968" r:id="rId106"/>
    <p:sldId id="2147481977" r:id="rId107"/>
    <p:sldId id="2147481976" r:id="rId108"/>
    <p:sldId id="2147481777" r:id="rId109"/>
    <p:sldId id="2147481781" r:id="rId110"/>
    <p:sldId id="2147481782" r:id="rId111"/>
    <p:sldId id="2147481778" r:id="rId112"/>
    <p:sldId id="2147481748" r:id="rId113"/>
    <p:sldId id="2147482042" r:id="rId114"/>
    <p:sldId id="2147481762" r:id="rId115"/>
    <p:sldId id="2147481970" r:id="rId116"/>
    <p:sldId id="2147481979" r:id="rId117"/>
    <p:sldId id="2147481764" r:id="rId118"/>
    <p:sldId id="2147481980" r:id="rId119"/>
    <p:sldId id="2147481773" r:id="rId120"/>
    <p:sldId id="2147481780" r:id="rId121"/>
    <p:sldId id="2147481770" r:id="rId122"/>
    <p:sldId id="2147481972" r:id="rId123"/>
    <p:sldId id="2147481767" r:id="rId124"/>
    <p:sldId id="2147481981" r:id="rId125"/>
    <p:sldId id="2147481756" r:id="rId126"/>
    <p:sldId id="2147481758" r:id="rId127"/>
    <p:sldId id="2147481982" r:id="rId128"/>
    <p:sldId id="2147481766" r:id="rId129"/>
    <p:sldId id="2147481969" r:id="rId130"/>
    <p:sldId id="2147481986" r:id="rId131"/>
    <p:sldId id="2147482052" r:id="rId132"/>
    <p:sldId id="2147482053" r:id="rId133"/>
    <p:sldId id="2147482054" r:id="rId13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2147482051"/>
            <p14:sldId id="4475"/>
            <p14:sldId id="2147479899"/>
            <p14:sldId id="2147481874"/>
            <p14:sldId id="2147481975"/>
            <p14:sldId id="2147482046"/>
            <p14:sldId id="2147482055"/>
            <p14:sldId id="2147482045"/>
            <p14:sldId id="2147481794"/>
            <p14:sldId id="2147482050"/>
            <p14:sldId id="2147479710"/>
            <p14:sldId id="2147479733"/>
            <p14:sldId id="2147479804"/>
            <p14:sldId id="2147481967"/>
            <p14:sldId id="2147482056"/>
            <p14:sldId id="2147481890"/>
            <p14:sldId id="2147481889"/>
            <p14:sldId id="2147481894"/>
            <p14:sldId id="2147481955"/>
            <p14:sldId id="2147481956"/>
            <p14:sldId id="2147481957"/>
            <p14:sldId id="2147481958"/>
            <p14:sldId id="2147479797"/>
            <p14:sldId id="2147481817"/>
            <p14:sldId id="2147482057"/>
            <p14:sldId id="2147481799"/>
            <p14:sldId id="2147481790"/>
            <p14:sldId id="2147481791"/>
            <p14:sldId id="2147482043"/>
            <p14:sldId id="2147479986"/>
            <p14:sldId id="2147481800"/>
            <p14:sldId id="2147481929"/>
            <p14:sldId id="2147479760"/>
            <p14:sldId id="2147479693"/>
            <p14:sldId id="2147479759"/>
            <p14:sldId id="2147482047"/>
            <p14:sldId id="2147481973"/>
            <p14:sldId id="2147482048"/>
            <p14:sldId id="2147481974"/>
            <p14:sldId id="2147482058"/>
            <p14:sldId id="269"/>
            <p14:sldId id="257"/>
            <p14:sldId id="2147481815"/>
            <p14:sldId id="2147481842"/>
            <p14:sldId id="2147481884"/>
            <p14:sldId id="2147482059"/>
            <p14:sldId id="2147481886"/>
            <p14:sldId id="2147481898"/>
            <p14:sldId id="2147481905"/>
            <p14:sldId id="2147481906"/>
            <p14:sldId id="2147481907"/>
            <p14:sldId id="2147481932"/>
            <p14:sldId id="2147482064"/>
            <p14:sldId id="2147482065"/>
            <p14:sldId id="2147482031"/>
            <p14:sldId id="2147481914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2060"/>
            <p14:sldId id="2147481844"/>
            <p14:sldId id="2147481892"/>
            <p14:sldId id="2147482049"/>
            <p14:sldId id="2147481888"/>
            <p14:sldId id="2147482067"/>
            <p14:sldId id="2147481950"/>
            <p14:sldId id="2147481850"/>
            <p14:sldId id="2147481951"/>
            <p14:sldId id="2147481952"/>
            <p14:sldId id="2147482071"/>
            <p14:sldId id="2147481893"/>
            <p14:sldId id="2147481924"/>
            <p14:sldId id="2147482066"/>
            <p14:sldId id="2147482061"/>
            <p14:sldId id="2147482037"/>
            <p14:sldId id="2147482068"/>
            <p14:sldId id="2147482039"/>
            <p14:sldId id="2147482040"/>
            <p14:sldId id="2147482041"/>
            <p14:sldId id="2147482030"/>
            <p14:sldId id="2147482069"/>
            <p14:sldId id="2147482077"/>
            <p14:sldId id="2147482062"/>
            <p14:sldId id="2147482035"/>
            <p14:sldId id="2147482070"/>
            <p14:sldId id="2147482078"/>
            <p14:sldId id="2147482083"/>
            <p14:sldId id="2147482084"/>
            <p14:sldId id="2147482072"/>
            <p14:sldId id="2147482073"/>
            <p14:sldId id="2147482075"/>
            <p14:sldId id="2147482079"/>
            <p14:sldId id="2147482081"/>
            <p14:sldId id="2147482082"/>
            <p14:sldId id="2147482085"/>
            <p14:sldId id="2147482063"/>
            <p14:sldId id="2147482036"/>
            <p14:sldId id="2147481968"/>
            <p14:sldId id="2147481977"/>
            <p14:sldId id="2147481976"/>
            <p14:sldId id="2147481777"/>
            <p14:sldId id="2147481781"/>
            <p14:sldId id="2147481782"/>
            <p14:sldId id="2147481778"/>
            <p14:sldId id="2147481748"/>
            <p14:sldId id="2147482042"/>
            <p14:sldId id="2147481762"/>
            <p14:sldId id="2147481970"/>
            <p14:sldId id="2147481979"/>
            <p14:sldId id="2147481764"/>
            <p14:sldId id="2147481980"/>
            <p14:sldId id="2147481773"/>
            <p14:sldId id="2147481780"/>
            <p14:sldId id="2147481770"/>
            <p14:sldId id="2147481972"/>
            <p14:sldId id="2147481767"/>
            <p14:sldId id="2147481981"/>
            <p14:sldId id="2147481756"/>
            <p14:sldId id="2147481758"/>
            <p14:sldId id="2147481982"/>
            <p14:sldId id="2147481766"/>
            <p14:sldId id="2147481969"/>
            <p14:sldId id="2147481986"/>
            <p14:sldId id="2147482052"/>
            <p14:sldId id="2147482053"/>
            <p14:sldId id="21474820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0CFE33-38B5-93F4-CBDC-19387157439A}" name="Fretz Nuson" initials="FN" userId="S::frnuson@microsoft.com::4f89d152-8c61-4ebe-9979-f75548eb188f" providerId="AD"/>
  <p188:author id="{29F777B8-775D-FF4A-5EC6-49912B8B8FCB}" name="Nimrod Shalit" initials="NS" userId="S::nishalit@microsoft.com::13d05e46-027d-46c3-aabb-ccf1744354f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53493-CD24-4D0F-8F34-F5AF00A5B14E}" v="8251" dt="2025-03-30T04:36:25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49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3747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comments/modernComment_7FFFF8A2_8D5E7D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5A53CF-9D9E-4923-BB87-ADF0FC865FFD}" authorId="{29F777B8-775D-FF4A-5EC6-49912B8B8FCB}" created="2025-03-25T12:25:22.3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71779854" sldId="2147481762"/>
      <ac:spMk id="6" creationId="{EB4D2020-DCD2-E7D2-1CD7-4FFBC811CECE}"/>
      <ac:txMk cp="72" len="5">
        <ac:context len="423" hash="241313183"/>
      </ac:txMk>
    </ac:txMkLst>
    <p188:pos x="1150012" y="509035"/>
    <p188:replyLst>
      <p188:reply id="{06B1C35C-63E6-404F-BA8A-77BDD27CD9D5}" authorId="{A50CFE33-38B5-93F4-CBDC-19387157439A}" created="2025-03-25T13:21:26.522">
        <p188:txBody>
          <a:bodyPr/>
          <a:lstStyle/>
          <a:p>
            <a:r>
              <a:rPr lang="en-US"/>
              <a:t>I think i will remove it completely and talk through the demo.</a:t>
            </a:r>
          </a:p>
        </p188:txBody>
      </p188:reply>
    </p188:replyLst>
    <p188:txBody>
      <a:bodyPr/>
      <a:lstStyle/>
      <a:p>
        <a:r>
          <a:rPr lang="en-US"/>
          <a:t>[@Fretz Nuson] if you have names above, maybe better to use them instead of 'Team'. or, remove them completely.</a:t>
        </a:r>
      </a:p>
    </p188:txBody>
  </p188:cm>
</p188:cmLst>
</file>

<file path=ppt/comments/modernComment_7FFFF8A4_65FBD9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1849EC-8FEA-4DFC-BE3A-4C6013444800}" authorId="{29F777B8-775D-FF4A-5EC6-49912B8B8FCB}" created="2025-03-25T12:32:49.5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11004100" sldId="2147481764"/>
      <ac:spMk id="2" creationId="{A2CEA198-7844-5258-3EAA-ABCDBD609C4A}"/>
      <ac:txMk cp="0" len="49">
        <ac:context len="50" hash="1250338451"/>
      </ac:txMk>
    </ac:txMkLst>
    <p188:pos x="10035902" y="37706"/>
    <p188:replyLst>
      <p188:reply id="{CF2D25E7-5350-460F-B5E8-63781CD59E25}" authorId="{A50CFE33-38B5-93F4-CBDC-19387157439A}" created="2025-03-25T13:25:02.616">
        <p188:txBody>
          <a:bodyPr/>
          <a:lstStyle/>
          <a:p>
            <a:r>
              <a:rPr lang="en-US"/>
              <a:t>Correct. Will add</a:t>
            </a:r>
          </a:p>
        </p188:txBody>
      </p188:reply>
    </p188:replyLst>
    <p188:txBody>
      <a:bodyPr/>
      <a:lstStyle/>
      <a:p>
        <a:r>
          <a:rPr lang="en-US"/>
          <a:t>[@Fretz Nuson] also Add that it handles order of deployment+ relation management for you.</a:t>
        </a:r>
      </a:p>
    </p188:txBody>
  </p188:cm>
</p188:cmLst>
</file>

<file path=ppt/comments/modernComment_7FFFF971_788240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16B587-F282-44B2-BBBC-3E7AA9D95D6F}" authorId="{29F777B8-775D-FF4A-5EC6-49912B8B8FCB}" created="2025-03-25T12:38:27.67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21802093" sldId="2147481969"/>
      <ac:spMk id="3" creationId="{5B40D640-DBFB-6B0A-B1B4-A4113CC0F697}"/>
      <ac:txMk cp="112">
        <ac:context len="210" hash="1035315253"/>
      </ac:txMk>
    </ac:txMkLst>
    <p188:pos x="3795669" y="1143758"/>
    <p188:replyLst>
      <p188:reply id="{83D82646-46CF-43A8-8B83-0696FE7CB65D}" authorId="{A50CFE33-38B5-93F4-CBDC-19387157439A}" created="2025-03-25T13:27:43.444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[@Fretz Nuson] I assume an unfilled slide</a:t>
        </a:r>
      </a:p>
    </p188:txBody>
  </p188:cm>
</p188:cmLst>
</file>

<file path=ppt/comments/modernComment_7FFFF978_83EEE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BD2BDD-7565-46D7-A720-7689D26B788A}" authorId="{A50CFE33-38B5-93F4-CBDC-19387157439A}" created="2025-03-24T13:31:56.6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3471196" sldId="2147481976"/>
      <ac:spMk id="14" creationId="{ECCAA7A2-05DA-B154-7244-97A265FBCA63}"/>
      <ac:txMk cp="0" len="16">
        <ac:context len="17" hash="3599480456"/>
      </ac:txMk>
    </ac:txMkLst>
    <p188:pos x="3068755" y="285867"/>
    <p188:replyLst>
      <p188:reply id="{5E087C10-66BB-4863-A9CD-BC53F992AFD9}" authorId="{A50CFE33-38B5-93F4-CBDC-19387157439A}" created="2025-03-25T13:20:34.928">
        <p188:txBody>
          <a:bodyPr/>
          <a:lstStyle/>
          <a:p>
            <a:r>
              <a:rPr lang="en-US"/>
              <a:t>[@Nimrod Shalit]  - can we share VL?</a:t>
            </a:r>
          </a:p>
        </p188:txBody>
      </p188:reply>
    </p188:replyLst>
    <p188:txBody>
      <a:bodyPr/>
      <a:lstStyle/>
      <a:p>
        <a:r>
          <a:rPr lang="en-US"/>
          <a:t>@nimrod Shalit - Is it ok to refer VL</a:t>
        </a:r>
      </a:p>
    </p188:txBody>
  </p188:cm>
</p188:cmLst>
</file>

<file path=ppt/comments/modernComment_7FFFF97B_FE4C2F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C1F712-84F0-4F60-9693-0D486A7DA628}" authorId="{29F777B8-775D-FF4A-5EC6-49912B8B8FCB}" created="2025-03-25T12:31:40.9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66405868" sldId="2147481979"/>
      <ac:spMk id="2" creationId="{3A4703BB-AA66-6F17-04D8-C40972EA8049}"/>
      <ac:txMk cp="0" len="25">
        <ac:context len="26" hash="4044381889"/>
      </ac:txMk>
    </ac:txMkLst>
    <p188:pos x="5473557" y="37706"/>
    <p188:txBody>
      <a:bodyPr/>
      <a:lstStyle/>
      <a:p>
        <a:r>
          <a:rPr lang="en-US"/>
          <a:t>[@Fretz Nuson] I think a better alternative would be the way we phrase it in the workflow docs - 
- Whether git should serve as single source of truth and origin of each deployment.
- Whether they prefer to connect git only to Dev, and use direct deployments b/w stages
- whther they need to run custom code for build/release pipelines.</a:t>
        </a:r>
      </a:p>
    </p188:txBody>
  </p188:cm>
</p188:cmLst>
</file>

<file path=ppt/comments/modernComment_7FFFF982_D6F864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FCCF3E-26C3-4D79-A3BA-CF700E47D3EA}" authorId="{29F777B8-775D-FF4A-5EC6-49912B8B8FCB}" created="2025-03-25T12:39:10.3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06602972" sldId="2147481986"/>
      <ac:spMk id="7" creationId="{73ED4EE6-14B7-E979-3C52-06D9A9574FAC}"/>
      <ac:txMk cp="141" len="23">
        <ac:context len="252" hash="2996903368"/>
      </ac:txMk>
    </ac:txMkLst>
    <p188:pos x="2765057" y="2048710"/>
    <p188:replyLst>
      <p188:reply id="{9DFC1B79-509E-4133-9DA7-89EE096AE085}" authorId="{A50CFE33-38B5-93F4-CBDC-19387157439A}" created="2025-03-25T13:28:28.413">
        <p188:txBody>
          <a:bodyPr/>
          <a:lstStyle/>
          <a:p>
            <a:r>
              <a:rPr lang="en-US"/>
              <a:t>Make sense, will list all the accelerators </a:t>
            </a:r>
          </a:p>
        </p188:txBody>
      </p188:reply>
    </p188:replyLst>
    <p188:txBody>
      <a:bodyPr/>
      <a:lstStyle/>
      <a:p>
        <a:r>
          <a:rPr lang="en-US"/>
          <a:t>[@Fretz Nuson] consider expanding this a bit to list different accelerators, where can they find it and what each one do (kind of what to use when).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7992FC-54C0-4AE0-9B23-05ED59C7BD0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8A8604-ACB2-4A6A-B0F4-A031F58B88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/>
            <a:t>  </a:t>
          </a:r>
          <a:r>
            <a:rPr lang="en-US" sz="2000" kern="1200"/>
            <a:t> </a:t>
          </a: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Setting up Dev Workspace: The project lead sets up a Main workspace' and connects it to the "main branch“ if not already done</a:t>
          </a:r>
        </a:p>
      </dgm:t>
    </dgm:pt>
    <dgm:pt modelId="{E19BDC4B-87A2-4F70-9145-2E24B4015828}" type="parTrans" cxnId="{0C4D1A9A-42FE-41DF-9327-12DFD1CE2B93}">
      <dgm:prSet/>
      <dgm:spPr/>
      <dgm:t>
        <a:bodyPr/>
        <a:lstStyle/>
        <a:p>
          <a:endParaRPr lang="en-US" sz="1400"/>
        </a:p>
      </dgm:t>
    </dgm:pt>
    <dgm:pt modelId="{4DDB5A2A-F932-418C-81DC-9116542DD41D}" type="sibTrans" cxnId="{0C4D1A9A-42FE-41DF-9327-12DFD1CE2B93}">
      <dgm:prSet/>
      <dgm:spPr/>
      <dgm:t>
        <a:bodyPr/>
        <a:lstStyle/>
        <a:p>
          <a:endParaRPr lang="en-US" sz="1400"/>
        </a:p>
      </dgm:t>
    </dgm:pt>
    <dgm:pt modelId="{51AF960D-190C-4BDA-8A6E-8ADD3094FC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   PR &amp; Merge: Once a developer completes work &amp; commit on a feature branch, they initiate a pull request to merge it into the main branch</a:t>
          </a:r>
        </a:p>
      </dgm:t>
    </dgm:pt>
    <dgm:pt modelId="{8B2E298A-B382-4A7D-A1DC-0B8B6F543090}" type="parTrans" cxnId="{6297AA9E-5CD6-4D5F-ADF3-9DE89CBA01C3}">
      <dgm:prSet/>
      <dgm:spPr/>
      <dgm:t>
        <a:bodyPr/>
        <a:lstStyle/>
        <a:p>
          <a:endParaRPr lang="en-US" sz="1400"/>
        </a:p>
      </dgm:t>
    </dgm:pt>
    <dgm:pt modelId="{2CAD67C5-B6B7-4715-9056-092E8044FD85}" type="sibTrans" cxnId="{6297AA9E-5CD6-4D5F-ADF3-9DE89CBA01C3}">
      <dgm:prSet/>
      <dgm:spPr/>
      <dgm:t>
        <a:bodyPr/>
        <a:lstStyle/>
        <a:p>
          <a:endParaRPr lang="en-US" sz="1400"/>
        </a:p>
      </dgm:t>
    </dgm:pt>
    <dgm:pt modelId="{89322F5F-EFCA-412C-AD3F-84A5682D45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   Build Pipeline: Upon the completion of a PR, a DevOps pipeline triggered to sync updated items from GIT-&gt;Workspace &amp; manage dependencies	</a:t>
          </a:r>
        </a:p>
      </dgm:t>
    </dgm:pt>
    <dgm:pt modelId="{3EA20446-1339-4676-BCCB-CB23695CFEF2}" type="parTrans" cxnId="{F80018E0-34AE-4CCC-A5F5-D70D00009D81}">
      <dgm:prSet/>
      <dgm:spPr/>
      <dgm:t>
        <a:bodyPr/>
        <a:lstStyle/>
        <a:p>
          <a:endParaRPr lang="en-US" sz="1400"/>
        </a:p>
      </dgm:t>
    </dgm:pt>
    <dgm:pt modelId="{130B8319-D6D3-4524-BE07-35B7F49E548E}" type="sibTrans" cxnId="{F80018E0-34AE-4CCC-A5F5-D70D00009D81}">
      <dgm:prSet/>
      <dgm:spPr/>
      <dgm:t>
        <a:bodyPr/>
        <a:lstStyle/>
        <a:p>
          <a:endParaRPr lang="en-US" sz="1400"/>
        </a:p>
      </dgm:t>
    </dgm:pt>
    <dgm:pt modelId="{B70BE89B-BD19-4364-A321-7355A280D7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/>
            <a:t>   </a:t>
          </a: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Setting up Feature Workspaces: </a:t>
          </a: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Developers creates feature workspaces mapped to feature branches using one of  available options ( UX or code)</a:t>
          </a:r>
        </a:p>
      </dgm:t>
    </dgm:pt>
    <dgm:pt modelId="{DE5C9A38-59A3-4EEE-849E-CBFDD6122256}" type="sibTrans" cxnId="{3FFF6D8C-2983-4798-8DFA-F26A6D8A57A1}">
      <dgm:prSet/>
      <dgm:spPr/>
      <dgm:t>
        <a:bodyPr/>
        <a:lstStyle/>
        <a:p>
          <a:endParaRPr lang="en-US" sz="1400"/>
        </a:p>
      </dgm:t>
    </dgm:pt>
    <dgm:pt modelId="{00808FE1-499C-4E66-B3B8-7BD00BB9B32F}" type="parTrans" cxnId="{3FFF6D8C-2983-4798-8DFA-F26A6D8A57A1}">
      <dgm:prSet/>
      <dgm:spPr/>
      <dgm:t>
        <a:bodyPr/>
        <a:lstStyle/>
        <a:p>
          <a:endParaRPr lang="en-US" sz="1400"/>
        </a:p>
      </dgm:t>
    </dgm:pt>
    <dgm:pt modelId="{2665124F-0CD2-4F0D-8259-F2A1E9E544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Switch Branch: It is recommended that developers do not delete their workspaces after completing a feature branch pull request</a:t>
          </a:r>
        </a:p>
      </dgm:t>
    </dgm:pt>
    <dgm:pt modelId="{CCA63CD7-03A7-4622-A23F-BCE77B139682}" type="parTrans" cxnId="{8FA8325A-4CE6-46DE-8E84-A93320019FA5}">
      <dgm:prSet/>
      <dgm:spPr/>
      <dgm:t>
        <a:bodyPr/>
        <a:lstStyle/>
        <a:p>
          <a:endParaRPr lang="en-US" sz="1400"/>
        </a:p>
      </dgm:t>
    </dgm:pt>
    <dgm:pt modelId="{24D41DFC-138C-4678-A711-3C9324747840}" type="sibTrans" cxnId="{8FA8325A-4CE6-46DE-8E84-A93320019FA5}">
      <dgm:prSet/>
      <dgm:spPr/>
      <dgm:t>
        <a:bodyPr/>
        <a:lstStyle/>
        <a:p>
          <a:endParaRPr lang="en-US" sz="1400"/>
        </a:p>
      </dgm:t>
    </dgm:pt>
    <dgm:pt modelId="{8C2AF974-BE0B-404C-84BA-D16B4F7D680D}" type="pres">
      <dgm:prSet presAssocID="{2D7992FC-54C0-4AE0-9B23-05ED59C7BD01}" presName="vert0" presStyleCnt="0">
        <dgm:presLayoutVars>
          <dgm:dir/>
          <dgm:animOne val="branch"/>
          <dgm:animLvl val="lvl"/>
        </dgm:presLayoutVars>
      </dgm:prSet>
      <dgm:spPr/>
    </dgm:pt>
    <dgm:pt modelId="{5195E3F5-1FB6-4E60-8158-10197C7A8780}" type="pres">
      <dgm:prSet presAssocID="{1B8A8604-ACB2-4A6A-B0F4-A031F58B8898}" presName="thickLine" presStyleLbl="alignNode1" presStyleIdx="0" presStyleCnt="5"/>
      <dgm:spPr/>
    </dgm:pt>
    <dgm:pt modelId="{0F801A48-EBD6-4CEB-BEBD-DBCA3C5BDCBA}" type="pres">
      <dgm:prSet presAssocID="{1B8A8604-ACB2-4A6A-B0F4-A031F58B8898}" presName="horz1" presStyleCnt="0"/>
      <dgm:spPr/>
    </dgm:pt>
    <dgm:pt modelId="{D559ABCC-36BA-412F-8991-E0043397BFB8}" type="pres">
      <dgm:prSet presAssocID="{1B8A8604-ACB2-4A6A-B0F4-A031F58B8898}" presName="tx1" presStyleLbl="revTx" presStyleIdx="0" presStyleCnt="5"/>
      <dgm:spPr/>
    </dgm:pt>
    <dgm:pt modelId="{20DEFC80-B5B5-4472-B0AD-DC4851AE4D12}" type="pres">
      <dgm:prSet presAssocID="{1B8A8604-ACB2-4A6A-B0F4-A031F58B8898}" presName="vert1" presStyleCnt="0"/>
      <dgm:spPr/>
    </dgm:pt>
    <dgm:pt modelId="{1FAB8566-CB47-4A90-93A0-ED28D7204CD8}" type="pres">
      <dgm:prSet presAssocID="{B70BE89B-BD19-4364-A321-7355A280D71F}" presName="thickLine" presStyleLbl="alignNode1" presStyleIdx="1" presStyleCnt="5"/>
      <dgm:spPr/>
    </dgm:pt>
    <dgm:pt modelId="{6B2BEB22-185D-486B-8FAA-2629BAF6616F}" type="pres">
      <dgm:prSet presAssocID="{B70BE89B-BD19-4364-A321-7355A280D71F}" presName="horz1" presStyleCnt="0"/>
      <dgm:spPr/>
    </dgm:pt>
    <dgm:pt modelId="{03853460-1B81-424F-87AD-6E417E3CB690}" type="pres">
      <dgm:prSet presAssocID="{B70BE89B-BD19-4364-A321-7355A280D71F}" presName="tx1" presStyleLbl="revTx" presStyleIdx="1" presStyleCnt="5"/>
      <dgm:spPr/>
    </dgm:pt>
    <dgm:pt modelId="{43960670-B08B-41E2-890D-BA1F2ECF0DA0}" type="pres">
      <dgm:prSet presAssocID="{B70BE89B-BD19-4364-A321-7355A280D71F}" presName="vert1" presStyleCnt="0"/>
      <dgm:spPr/>
    </dgm:pt>
    <dgm:pt modelId="{2E661DF5-948E-44DD-BEE0-13DA9E0A422E}" type="pres">
      <dgm:prSet presAssocID="{51AF960D-190C-4BDA-8A6E-8ADD3094FCB9}" presName="thickLine" presStyleLbl="alignNode1" presStyleIdx="2" presStyleCnt="5"/>
      <dgm:spPr/>
    </dgm:pt>
    <dgm:pt modelId="{594B8D40-88AF-4FDA-B6ED-05EAAA17A85F}" type="pres">
      <dgm:prSet presAssocID="{51AF960D-190C-4BDA-8A6E-8ADD3094FCB9}" presName="horz1" presStyleCnt="0"/>
      <dgm:spPr/>
    </dgm:pt>
    <dgm:pt modelId="{A687D28B-A9CE-4447-A639-FB9E53557E9F}" type="pres">
      <dgm:prSet presAssocID="{51AF960D-190C-4BDA-8A6E-8ADD3094FCB9}" presName="tx1" presStyleLbl="revTx" presStyleIdx="2" presStyleCnt="5"/>
      <dgm:spPr/>
    </dgm:pt>
    <dgm:pt modelId="{FAE0A857-9A79-4428-BA52-C1359FE25AD5}" type="pres">
      <dgm:prSet presAssocID="{51AF960D-190C-4BDA-8A6E-8ADD3094FCB9}" presName="vert1" presStyleCnt="0"/>
      <dgm:spPr/>
    </dgm:pt>
    <dgm:pt modelId="{C128B1EC-6483-436D-BF43-0EA165FC18DD}" type="pres">
      <dgm:prSet presAssocID="{89322F5F-EFCA-412C-AD3F-84A5682D459E}" presName="thickLine" presStyleLbl="alignNode1" presStyleIdx="3" presStyleCnt="5"/>
      <dgm:spPr/>
    </dgm:pt>
    <dgm:pt modelId="{2101CC8C-7B1F-45FC-897E-FA00A68FB92E}" type="pres">
      <dgm:prSet presAssocID="{89322F5F-EFCA-412C-AD3F-84A5682D459E}" presName="horz1" presStyleCnt="0"/>
      <dgm:spPr/>
    </dgm:pt>
    <dgm:pt modelId="{351207CF-1487-4B65-A2FA-212930FE8B2A}" type="pres">
      <dgm:prSet presAssocID="{89322F5F-EFCA-412C-AD3F-84A5682D459E}" presName="tx1" presStyleLbl="revTx" presStyleIdx="3" presStyleCnt="5"/>
      <dgm:spPr/>
    </dgm:pt>
    <dgm:pt modelId="{5A7E9F30-4847-4758-B965-C9F383F0204C}" type="pres">
      <dgm:prSet presAssocID="{89322F5F-EFCA-412C-AD3F-84A5682D459E}" presName="vert1" presStyleCnt="0"/>
      <dgm:spPr/>
    </dgm:pt>
    <dgm:pt modelId="{A359FCAA-9070-4DBA-B424-C8CC6D8575F6}" type="pres">
      <dgm:prSet presAssocID="{2665124F-0CD2-4F0D-8259-F2A1E9E544EB}" presName="thickLine" presStyleLbl="alignNode1" presStyleIdx="4" presStyleCnt="5"/>
      <dgm:spPr/>
    </dgm:pt>
    <dgm:pt modelId="{5593B858-6554-4727-A87D-EDF01095DD2A}" type="pres">
      <dgm:prSet presAssocID="{2665124F-0CD2-4F0D-8259-F2A1E9E544EB}" presName="horz1" presStyleCnt="0"/>
      <dgm:spPr/>
    </dgm:pt>
    <dgm:pt modelId="{0E2600F8-9499-48C7-944D-9E8605046D45}" type="pres">
      <dgm:prSet presAssocID="{2665124F-0CD2-4F0D-8259-F2A1E9E544EB}" presName="tx1" presStyleLbl="revTx" presStyleIdx="4" presStyleCnt="5"/>
      <dgm:spPr/>
    </dgm:pt>
    <dgm:pt modelId="{5D831885-B100-4C27-B1BD-5D99BA20D95C}" type="pres">
      <dgm:prSet presAssocID="{2665124F-0CD2-4F0D-8259-F2A1E9E544EB}" presName="vert1" presStyleCnt="0"/>
      <dgm:spPr/>
    </dgm:pt>
  </dgm:ptLst>
  <dgm:cxnLst>
    <dgm:cxn modelId="{CD6E4214-F8C5-4CEE-BBDF-03F100F4B72A}" type="presOf" srcId="{2D7992FC-54C0-4AE0-9B23-05ED59C7BD01}" destId="{8C2AF974-BE0B-404C-84BA-D16B4F7D680D}" srcOrd="0" destOrd="0" presId="urn:microsoft.com/office/officeart/2008/layout/LinedList"/>
    <dgm:cxn modelId="{E3B5AD40-98BC-4F45-A5A3-046A0EF747E3}" type="presOf" srcId="{51AF960D-190C-4BDA-8A6E-8ADD3094FCB9}" destId="{A687D28B-A9CE-4447-A639-FB9E53557E9F}" srcOrd="0" destOrd="0" presId="urn:microsoft.com/office/officeart/2008/layout/LinedList"/>
    <dgm:cxn modelId="{AEF5BB5D-FE66-4EA9-A4A8-78027A579035}" type="presOf" srcId="{1B8A8604-ACB2-4A6A-B0F4-A031F58B8898}" destId="{D559ABCC-36BA-412F-8991-E0043397BFB8}" srcOrd="0" destOrd="0" presId="urn:microsoft.com/office/officeart/2008/layout/LinedList"/>
    <dgm:cxn modelId="{321FB443-E368-468D-A9A5-93266A96F61D}" type="presOf" srcId="{B70BE89B-BD19-4364-A321-7355A280D71F}" destId="{03853460-1B81-424F-87AD-6E417E3CB690}" srcOrd="0" destOrd="0" presId="urn:microsoft.com/office/officeart/2008/layout/LinedList"/>
    <dgm:cxn modelId="{8FA8325A-4CE6-46DE-8E84-A93320019FA5}" srcId="{2D7992FC-54C0-4AE0-9B23-05ED59C7BD01}" destId="{2665124F-0CD2-4F0D-8259-F2A1E9E544EB}" srcOrd="4" destOrd="0" parTransId="{CCA63CD7-03A7-4622-A23F-BCE77B139682}" sibTransId="{24D41DFC-138C-4678-A711-3C9324747840}"/>
    <dgm:cxn modelId="{3FFF6D8C-2983-4798-8DFA-F26A6D8A57A1}" srcId="{2D7992FC-54C0-4AE0-9B23-05ED59C7BD01}" destId="{B70BE89B-BD19-4364-A321-7355A280D71F}" srcOrd="1" destOrd="0" parTransId="{00808FE1-499C-4E66-B3B8-7BD00BB9B32F}" sibTransId="{DE5C9A38-59A3-4EEE-849E-CBFDD6122256}"/>
    <dgm:cxn modelId="{0C4D1A9A-42FE-41DF-9327-12DFD1CE2B93}" srcId="{2D7992FC-54C0-4AE0-9B23-05ED59C7BD01}" destId="{1B8A8604-ACB2-4A6A-B0F4-A031F58B8898}" srcOrd="0" destOrd="0" parTransId="{E19BDC4B-87A2-4F70-9145-2E24B4015828}" sibTransId="{4DDB5A2A-F932-418C-81DC-9116542DD41D}"/>
    <dgm:cxn modelId="{6297AA9E-5CD6-4D5F-ADF3-9DE89CBA01C3}" srcId="{2D7992FC-54C0-4AE0-9B23-05ED59C7BD01}" destId="{51AF960D-190C-4BDA-8A6E-8ADD3094FCB9}" srcOrd="2" destOrd="0" parTransId="{8B2E298A-B382-4A7D-A1DC-0B8B6F543090}" sibTransId="{2CAD67C5-B6B7-4715-9056-092E8044FD85}"/>
    <dgm:cxn modelId="{1A1A4AA5-7197-413E-A01B-CE4FA39632A6}" type="presOf" srcId="{89322F5F-EFCA-412C-AD3F-84A5682D459E}" destId="{351207CF-1487-4B65-A2FA-212930FE8B2A}" srcOrd="0" destOrd="0" presId="urn:microsoft.com/office/officeart/2008/layout/LinedList"/>
    <dgm:cxn modelId="{02D1E6D4-CABE-4076-B7F4-3B3DA8D37FBC}" type="presOf" srcId="{2665124F-0CD2-4F0D-8259-F2A1E9E544EB}" destId="{0E2600F8-9499-48C7-944D-9E8605046D45}" srcOrd="0" destOrd="0" presId="urn:microsoft.com/office/officeart/2008/layout/LinedList"/>
    <dgm:cxn modelId="{F80018E0-34AE-4CCC-A5F5-D70D00009D81}" srcId="{2D7992FC-54C0-4AE0-9B23-05ED59C7BD01}" destId="{89322F5F-EFCA-412C-AD3F-84A5682D459E}" srcOrd="3" destOrd="0" parTransId="{3EA20446-1339-4676-BCCB-CB23695CFEF2}" sibTransId="{130B8319-D6D3-4524-BE07-35B7F49E548E}"/>
    <dgm:cxn modelId="{1484983A-AACC-46C4-9413-66CD9CF42A48}" type="presParOf" srcId="{8C2AF974-BE0B-404C-84BA-D16B4F7D680D}" destId="{5195E3F5-1FB6-4E60-8158-10197C7A8780}" srcOrd="0" destOrd="0" presId="urn:microsoft.com/office/officeart/2008/layout/LinedList"/>
    <dgm:cxn modelId="{62645021-4141-4BD9-8AA3-BD6994519F7C}" type="presParOf" srcId="{8C2AF974-BE0B-404C-84BA-D16B4F7D680D}" destId="{0F801A48-EBD6-4CEB-BEBD-DBCA3C5BDCBA}" srcOrd="1" destOrd="0" presId="urn:microsoft.com/office/officeart/2008/layout/LinedList"/>
    <dgm:cxn modelId="{EDD0C540-1360-4127-836F-4625A8DAB108}" type="presParOf" srcId="{0F801A48-EBD6-4CEB-BEBD-DBCA3C5BDCBA}" destId="{D559ABCC-36BA-412F-8991-E0043397BFB8}" srcOrd="0" destOrd="0" presId="urn:microsoft.com/office/officeart/2008/layout/LinedList"/>
    <dgm:cxn modelId="{566F36FD-4E1A-4869-804D-BD71492F7574}" type="presParOf" srcId="{0F801A48-EBD6-4CEB-BEBD-DBCA3C5BDCBA}" destId="{20DEFC80-B5B5-4472-B0AD-DC4851AE4D12}" srcOrd="1" destOrd="0" presId="urn:microsoft.com/office/officeart/2008/layout/LinedList"/>
    <dgm:cxn modelId="{0583634C-2238-40BF-AA31-C2654495C74D}" type="presParOf" srcId="{8C2AF974-BE0B-404C-84BA-D16B4F7D680D}" destId="{1FAB8566-CB47-4A90-93A0-ED28D7204CD8}" srcOrd="2" destOrd="0" presId="urn:microsoft.com/office/officeart/2008/layout/LinedList"/>
    <dgm:cxn modelId="{55CE6964-8615-4A9C-B14E-A20FCECAFB6D}" type="presParOf" srcId="{8C2AF974-BE0B-404C-84BA-D16B4F7D680D}" destId="{6B2BEB22-185D-486B-8FAA-2629BAF6616F}" srcOrd="3" destOrd="0" presId="urn:microsoft.com/office/officeart/2008/layout/LinedList"/>
    <dgm:cxn modelId="{6D245927-A357-4510-9085-643EFB2636F7}" type="presParOf" srcId="{6B2BEB22-185D-486B-8FAA-2629BAF6616F}" destId="{03853460-1B81-424F-87AD-6E417E3CB690}" srcOrd="0" destOrd="0" presId="urn:microsoft.com/office/officeart/2008/layout/LinedList"/>
    <dgm:cxn modelId="{17B15C55-79FA-4EC5-BB4D-228190BF578B}" type="presParOf" srcId="{6B2BEB22-185D-486B-8FAA-2629BAF6616F}" destId="{43960670-B08B-41E2-890D-BA1F2ECF0DA0}" srcOrd="1" destOrd="0" presId="urn:microsoft.com/office/officeart/2008/layout/LinedList"/>
    <dgm:cxn modelId="{E85C6159-E6F9-46EE-8279-F381E9BB4646}" type="presParOf" srcId="{8C2AF974-BE0B-404C-84BA-D16B4F7D680D}" destId="{2E661DF5-948E-44DD-BEE0-13DA9E0A422E}" srcOrd="4" destOrd="0" presId="urn:microsoft.com/office/officeart/2008/layout/LinedList"/>
    <dgm:cxn modelId="{DB107C7E-1857-4EDC-B6EB-0A8D1A248A95}" type="presParOf" srcId="{8C2AF974-BE0B-404C-84BA-D16B4F7D680D}" destId="{594B8D40-88AF-4FDA-B6ED-05EAAA17A85F}" srcOrd="5" destOrd="0" presId="urn:microsoft.com/office/officeart/2008/layout/LinedList"/>
    <dgm:cxn modelId="{77311AD7-B5E2-4754-AE1F-48F662CD6E1F}" type="presParOf" srcId="{594B8D40-88AF-4FDA-B6ED-05EAAA17A85F}" destId="{A687D28B-A9CE-4447-A639-FB9E53557E9F}" srcOrd="0" destOrd="0" presId="urn:microsoft.com/office/officeart/2008/layout/LinedList"/>
    <dgm:cxn modelId="{BDA1CD04-7908-4021-87DB-BB54299ED449}" type="presParOf" srcId="{594B8D40-88AF-4FDA-B6ED-05EAAA17A85F}" destId="{FAE0A857-9A79-4428-BA52-C1359FE25AD5}" srcOrd="1" destOrd="0" presId="urn:microsoft.com/office/officeart/2008/layout/LinedList"/>
    <dgm:cxn modelId="{4F0961B1-8D43-4785-9B0D-9B9D5FD71947}" type="presParOf" srcId="{8C2AF974-BE0B-404C-84BA-D16B4F7D680D}" destId="{C128B1EC-6483-436D-BF43-0EA165FC18DD}" srcOrd="6" destOrd="0" presId="urn:microsoft.com/office/officeart/2008/layout/LinedList"/>
    <dgm:cxn modelId="{0DE5ED8B-D97D-459A-8E6D-21992BBF9CFB}" type="presParOf" srcId="{8C2AF974-BE0B-404C-84BA-D16B4F7D680D}" destId="{2101CC8C-7B1F-45FC-897E-FA00A68FB92E}" srcOrd="7" destOrd="0" presId="urn:microsoft.com/office/officeart/2008/layout/LinedList"/>
    <dgm:cxn modelId="{A879E9CD-EC6A-46EB-BFBE-7CB81C3A5A63}" type="presParOf" srcId="{2101CC8C-7B1F-45FC-897E-FA00A68FB92E}" destId="{351207CF-1487-4B65-A2FA-212930FE8B2A}" srcOrd="0" destOrd="0" presId="urn:microsoft.com/office/officeart/2008/layout/LinedList"/>
    <dgm:cxn modelId="{E8120DE8-068B-427F-85FA-F829D0069DAE}" type="presParOf" srcId="{2101CC8C-7B1F-45FC-897E-FA00A68FB92E}" destId="{5A7E9F30-4847-4758-B965-C9F383F0204C}" srcOrd="1" destOrd="0" presId="urn:microsoft.com/office/officeart/2008/layout/LinedList"/>
    <dgm:cxn modelId="{33519F26-7DDC-4D33-AF04-287718B3227B}" type="presParOf" srcId="{8C2AF974-BE0B-404C-84BA-D16B4F7D680D}" destId="{A359FCAA-9070-4DBA-B424-C8CC6D8575F6}" srcOrd="8" destOrd="0" presId="urn:microsoft.com/office/officeart/2008/layout/LinedList"/>
    <dgm:cxn modelId="{3793C33C-3BD3-4B27-BAF1-DAC22F09D6B7}" type="presParOf" srcId="{8C2AF974-BE0B-404C-84BA-D16B4F7D680D}" destId="{5593B858-6554-4727-A87D-EDF01095DD2A}" srcOrd="9" destOrd="0" presId="urn:microsoft.com/office/officeart/2008/layout/LinedList"/>
    <dgm:cxn modelId="{0608CAD4-C54A-4BE9-AE92-17C0A5B95551}" type="presParOf" srcId="{5593B858-6554-4727-A87D-EDF01095DD2A}" destId="{0E2600F8-9499-48C7-944D-9E8605046D45}" srcOrd="0" destOrd="0" presId="urn:microsoft.com/office/officeart/2008/layout/LinedList"/>
    <dgm:cxn modelId="{17932FFA-A445-43C9-91CB-80345E71ADEF}" type="presParOf" srcId="{5593B858-6554-4727-A87D-EDF01095DD2A}" destId="{5D831885-B100-4C27-B1BD-5D99BA20D9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5E3F5-1FB6-4E60-8158-10197C7A8780}">
      <dsp:nvSpPr>
        <dsp:cNvPr id="0" name=""/>
        <dsp:cNvSpPr/>
      </dsp:nvSpPr>
      <dsp:spPr>
        <a:xfrm>
          <a:off x="0" y="700"/>
          <a:ext cx="617512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9ABCC-36BA-412F-8991-E0043397BFB8}">
      <dsp:nvSpPr>
        <dsp:cNvPr id="0" name=""/>
        <dsp:cNvSpPr/>
      </dsp:nvSpPr>
      <dsp:spPr>
        <a:xfrm>
          <a:off x="0" y="700"/>
          <a:ext cx="6175122" cy="114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 </a:t>
          </a:r>
          <a:r>
            <a:rPr lang="en-US" sz="2000" kern="1200"/>
            <a:t> </a:t>
          </a: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Setting up Dev Workspace: The project lead sets up a Main workspace' and connects it to the "main branch“ if not already done</a:t>
          </a:r>
        </a:p>
      </dsp:txBody>
      <dsp:txXfrm>
        <a:off x="0" y="700"/>
        <a:ext cx="6175122" cy="1148199"/>
      </dsp:txXfrm>
    </dsp:sp>
    <dsp:sp modelId="{1FAB8566-CB47-4A90-93A0-ED28D7204CD8}">
      <dsp:nvSpPr>
        <dsp:cNvPr id="0" name=""/>
        <dsp:cNvSpPr/>
      </dsp:nvSpPr>
      <dsp:spPr>
        <a:xfrm>
          <a:off x="0" y="1148900"/>
          <a:ext cx="617512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53460-1B81-424F-87AD-6E417E3CB690}">
      <dsp:nvSpPr>
        <dsp:cNvPr id="0" name=""/>
        <dsp:cNvSpPr/>
      </dsp:nvSpPr>
      <dsp:spPr>
        <a:xfrm>
          <a:off x="0" y="1148900"/>
          <a:ext cx="6175122" cy="114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  </a:t>
          </a: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Setting up Feature Workspaces: </a:t>
          </a: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Developers creates feature workspaces mapped to feature branches using one of  available options ( UX or code)</a:t>
          </a:r>
        </a:p>
      </dsp:txBody>
      <dsp:txXfrm>
        <a:off x="0" y="1148900"/>
        <a:ext cx="6175122" cy="1148199"/>
      </dsp:txXfrm>
    </dsp:sp>
    <dsp:sp modelId="{2E661DF5-948E-44DD-BEE0-13DA9E0A422E}">
      <dsp:nvSpPr>
        <dsp:cNvPr id="0" name=""/>
        <dsp:cNvSpPr/>
      </dsp:nvSpPr>
      <dsp:spPr>
        <a:xfrm>
          <a:off x="0" y="2297099"/>
          <a:ext cx="617512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7D28B-A9CE-4447-A639-FB9E53557E9F}">
      <dsp:nvSpPr>
        <dsp:cNvPr id="0" name=""/>
        <dsp:cNvSpPr/>
      </dsp:nvSpPr>
      <dsp:spPr>
        <a:xfrm>
          <a:off x="0" y="2297099"/>
          <a:ext cx="6175122" cy="114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   PR &amp; Merge: Once a developer completes work &amp; commit on a feature branch, they initiate a pull request to merge it into the main branch</a:t>
          </a:r>
        </a:p>
      </dsp:txBody>
      <dsp:txXfrm>
        <a:off x="0" y="2297099"/>
        <a:ext cx="6175122" cy="1148199"/>
      </dsp:txXfrm>
    </dsp:sp>
    <dsp:sp modelId="{C128B1EC-6483-436D-BF43-0EA165FC18DD}">
      <dsp:nvSpPr>
        <dsp:cNvPr id="0" name=""/>
        <dsp:cNvSpPr/>
      </dsp:nvSpPr>
      <dsp:spPr>
        <a:xfrm>
          <a:off x="0" y="3445298"/>
          <a:ext cx="617512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07CF-1487-4B65-A2FA-212930FE8B2A}">
      <dsp:nvSpPr>
        <dsp:cNvPr id="0" name=""/>
        <dsp:cNvSpPr/>
      </dsp:nvSpPr>
      <dsp:spPr>
        <a:xfrm>
          <a:off x="0" y="3445298"/>
          <a:ext cx="6175122" cy="114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   Build Pipeline: Upon the completion of a PR, a DevOps pipeline triggered to sync updated items from GIT-&gt;Workspace &amp; manage dependencies	</a:t>
          </a:r>
        </a:p>
      </dsp:txBody>
      <dsp:txXfrm>
        <a:off x="0" y="3445298"/>
        <a:ext cx="6175122" cy="1148199"/>
      </dsp:txXfrm>
    </dsp:sp>
    <dsp:sp modelId="{A359FCAA-9070-4DBA-B424-C8CC6D8575F6}">
      <dsp:nvSpPr>
        <dsp:cNvPr id="0" name=""/>
        <dsp:cNvSpPr/>
      </dsp:nvSpPr>
      <dsp:spPr>
        <a:xfrm>
          <a:off x="0" y="4593497"/>
          <a:ext cx="617512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00F8-9499-48C7-944D-9E8605046D45}">
      <dsp:nvSpPr>
        <dsp:cNvPr id="0" name=""/>
        <dsp:cNvSpPr/>
      </dsp:nvSpPr>
      <dsp:spPr>
        <a:xfrm>
          <a:off x="0" y="4593497"/>
          <a:ext cx="6175122" cy="114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Switch Branch: It is recommended that developers do not delete their workspaces after completing a feature branch pull request</a:t>
          </a:r>
        </a:p>
      </dsp:txBody>
      <dsp:txXfrm>
        <a:off x="0" y="4593497"/>
        <a:ext cx="6175122" cy="1148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3/29/2025 10:38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07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Recommendation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Each developer works on their own feature workspace.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Commit changes to the feature branch isolated from the main branch and main workspace.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Ensure changes do not interfere with others' work.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Request a Pull Request to merge the feature branch into the main branch, initiating a code review process.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Ensure approval before integration.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Azure pipeline uses the Git- Update From Git APIs to sync the main branch and the main workspace.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39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CD70-4DE9-9F97-503A-8D4A0361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4A194-5973-26FD-72BF-5767AACAE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A53AE-F0A1-BE8C-83D4-75663B0CA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2A696-03B1-17A4-B109-77D3B2182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7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54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53D6F-A050-49F7-AE36-FB69E6E6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E626B-2DBB-922C-B292-760AFB9B6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9806E-9516-1753-16CD-F39D56A2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95DD-6CE0-40ED-E00B-DFEFD76D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92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775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3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SPN support is planned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92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B1B2-8584-69E1-C566-0E2B96A2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D56E4-D92D-0C4F-EF9C-8F19827AB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91E9E-F4F9-FF05-5ADC-ACCE035DA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SPN support is planned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E06D-B792-417A-6093-5EF9BD654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007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4E0C-8274-3F1C-8B3F-6026148F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7A2CB-2814-9910-8BB7-D227AE8F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EC5A4-12DA-0650-A7FF-A1A453DFB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4811-6EB3-1EF8-CC42-8EE26A89B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7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96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F4761"/>
                </a:solidFill>
                <a:effectLst/>
                <a:latin typeface="Aptos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Consideration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Utilize GIT as the single source of truth for all deployment and delivery processes.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Each workspace (Dev, Test, UAT, etc., Prod) should be linked to a distinct GIT branch.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Workspace-specific attributes such as Lakehouse Id, connection Id, notebook binding, etc., can be managed as post-deployment tasks by leveraging Fabric Item APIs.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605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3216-73FB-0232-AEBF-0C0C94D8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8129A-C636-AB29-941B-1C9D04193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14BE8-9C8D-89D9-8AF7-14140DB9B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D07-10C6-C2CC-E907-6D3C07AC9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60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A5053-F34E-A8D3-608C-80B1EB78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8D68-BF80-D515-031D-22138C227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EC0CF-BE29-4641-0CE3-DD09560DB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CI and CD options that is </a:t>
            </a:r>
            <a:r>
              <a:rPr lang="en-US" err="1"/>
              <a:t>availaible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A38CD-5B26-AADA-FC4B-52F4B464C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48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15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1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1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</a:t>
            </a:r>
          </a:p>
          <a:p>
            <a:r>
              <a:rPr lang="en-US" dirty="0"/>
              <a:t>GIT Interactions</a:t>
            </a:r>
          </a:p>
          <a:p>
            <a:r>
              <a:rPr lang="en-US" dirty="0"/>
              <a:t>GIT File structure &amp; .platform file</a:t>
            </a:r>
          </a:p>
          <a:p>
            <a:r>
              <a:rPr lang="en-US" dirty="0"/>
              <a:t>Branch Out functionality</a:t>
            </a:r>
          </a:p>
          <a:p>
            <a:r>
              <a:rPr lang="en-US" dirty="0"/>
              <a:t>Switch &amp; Checkout functionality </a:t>
            </a:r>
          </a:p>
          <a:p>
            <a:r>
              <a:rPr lang="en-US" dirty="0"/>
              <a:t>Update &amp; Publish</a:t>
            </a:r>
          </a:p>
          <a:p>
            <a:r>
              <a:rPr lang="en-US" dirty="0"/>
              <a:t>Restoring to previous version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8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1BFE9-6D7B-E542-8545-679454897D67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521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96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190500"/>
            <a:ext cx="11801475" cy="498598"/>
          </a:xfrm>
        </p:spPr>
        <p:txBody>
          <a:bodyPr/>
          <a:lstStyle>
            <a:lvl1pPr>
              <a:defRPr sz="3598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0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594" indent="-33959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252" indent="-34911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426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89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505" indent="-412591">
              <a:buNone/>
              <a:defRPr sz="1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65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190500"/>
            <a:ext cx="11801475" cy="498598"/>
          </a:xfrm>
        </p:spPr>
        <p:txBody>
          <a:bodyPr/>
          <a:lstStyle>
            <a:lvl1pPr>
              <a:defRPr sz="3598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0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594" indent="-33959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252" indent="-34911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426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89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505" indent="-412591">
              <a:buNone/>
              <a:defRPr sz="1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65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8296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712B6-0157-8532-DCDC-4589B35076F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E2A54D-A755-F900-5808-4CCC5C04D02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70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  <p:sldLayoutId id="2147484575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7DB54B-389F-024C-4D79-28A5DD9BC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78" r:id="rId2"/>
    <p:sldLayoutId id="2147484579" r:id="rId3"/>
    <p:sldLayoutId id="2147484580" r:id="rId4"/>
    <p:sldLayoutId id="2147484581" r:id="rId5"/>
    <p:sldLayoutId id="2147484582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 userDrawn="1">
          <p15:clr>
            <a:srgbClr val="C35EA4"/>
          </p15:clr>
        </p15:guide>
        <p15:guide id="56" pos="1528" userDrawn="1">
          <p15:clr>
            <a:srgbClr val="C35EA4"/>
          </p15:clr>
        </p15:guide>
        <p15:guide id="57" pos="2621" userDrawn="1">
          <p15:clr>
            <a:srgbClr val="C35EA4"/>
          </p15:clr>
        </p15:guide>
        <p15:guide id="58" pos="2765" userDrawn="1">
          <p15:clr>
            <a:srgbClr val="C35EA4"/>
          </p15:clr>
        </p15:guide>
        <p15:guide id="59" pos="3854" userDrawn="1">
          <p15:clr>
            <a:srgbClr val="C35EA4"/>
          </p15:clr>
        </p15:guide>
        <p15:guide id="60" pos="4003" userDrawn="1">
          <p15:clr>
            <a:srgbClr val="C35EA4"/>
          </p15:clr>
        </p15:guide>
        <p15:guide id="61" pos="5083" userDrawn="1">
          <p15:clr>
            <a:srgbClr val="C35EA4"/>
          </p15:clr>
        </p15:guide>
        <p15:guide id="62" pos="5230" userDrawn="1">
          <p15:clr>
            <a:srgbClr val="C35EA4"/>
          </p15:clr>
        </p15:guide>
        <p15:guide id="63" pos="6323" userDrawn="1">
          <p15:clr>
            <a:srgbClr val="C35EA4"/>
          </p15:clr>
        </p15:guide>
        <p15:guide id="64" pos="6469" userDrawn="1">
          <p15:clr>
            <a:srgbClr val="C35EA4"/>
          </p15:clr>
        </p15:guide>
        <p15:guide id="65" pos="293" userDrawn="1">
          <p15:clr>
            <a:srgbClr val="F26B43"/>
          </p15:clr>
        </p15:guide>
        <p15:guide id="66" pos="7565" userDrawn="1">
          <p15:clr>
            <a:srgbClr val="F26B43"/>
          </p15:clr>
        </p15:guide>
        <p15:guide id="67" orient="horz" pos="751" userDrawn="1">
          <p15:clr>
            <a:srgbClr val="5ACBF0"/>
          </p15:clr>
        </p15:guide>
        <p15:guide id="68" orient="horz" pos="1387" userDrawn="1">
          <p15:clr>
            <a:srgbClr val="5ACBF0"/>
          </p15:clr>
        </p15:guide>
        <p15:guide id="69" orient="horz" pos="605" userDrawn="1">
          <p15:clr>
            <a:srgbClr val="5ACBF0"/>
          </p15:clr>
        </p15:guide>
        <p15:guide id="70" orient="horz" pos="1514" userDrawn="1">
          <p15:clr>
            <a:srgbClr val="5ACBF0"/>
          </p15:clr>
        </p15:guide>
        <p15:guide id="71" orient="horz" pos="2130" userDrawn="1">
          <p15:clr>
            <a:srgbClr val="5ACBF0"/>
          </p15:clr>
        </p15:guide>
        <p15:guide id="72" orient="horz" pos="2299" userDrawn="1">
          <p15:clr>
            <a:srgbClr val="5ACBF0"/>
          </p15:clr>
        </p15:guide>
        <p15:guide id="73" orient="horz" pos="283" userDrawn="1">
          <p15:clr>
            <a:srgbClr val="F26B43"/>
          </p15:clr>
        </p15:guide>
        <p15:guide id="74" orient="horz" pos="4120" userDrawn="1">
          <p15:clr>
            <a:srgbClr val="F26B43"/>
          </p15:clr>
        </p15:guide>
        <p15:guide id="75" orient="horz" pos="2891" userDrawn="1">
          <p15:clr>
            <a:srgbClr val="5ACBF0"/>
          </p15:clr>
        </p15:guide>
        <p15:guide id="76" orient="horz" pos="3019" userDrawn="1">
          <p15:clr>
            <a:srgbClr val="5ACBF0"/>
          </p15:clr>
        </p15:guide>
        <p15:guide id="77" orient="horz" pos="3643" userDrawn="1">
          <p15:clr>
            <a:srgbClr val="5ACBF0"/>
          </p15:clr>
        </p15:guide>
        <p15:guide id="78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78_83EEE3DC.xml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arn.microsoft.com/en-us/fabric/cicd/git-integration/intro-to-git-integration?tabs=azure-devops#supported-items" TargetMode="External"/><Relationship Id="rId4" Type="http://schemas.openxmlformats.org/officeDocument/2006/relationships/hyperlink" Target="https://learn.microsoft.com/en-us/fabric/cicd/git-integration/intro-to-git-integration?tabs=azure-devops#supported-git-providers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6.sv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1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8A2_8D5E7D0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7B_FE4C2FE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8A4_65FBD9C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0.gi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2.png"/><Relationship Id="rId5" Type="http://schemas.microsoft.com/office/2017/04/relationships/track" Target="../media/track1.vtt"/><Relationship Id="rId4" Type="http://schemas.openxmlformats.org/officeDocument/2006/relationships/notesSlide" Target="../notesSlides/notesSlide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F971_7882406D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-Samples/modern-data-warehouse-dataops/tree/main/single_tech_samples/fabric/fabric_ci_cd" TargetMode="External"/><Relationship Id="rId3" Type="http://schemas.openxmlformats.org/officeDocument/2006/relationships/hyperlink" Target="https://learn.microsoft.com/en-us/fabric/cicd/git-integration/intro-to-git-integration?tabs=azure-devops" TargetMode="External"/><Relationship Id="rId7" Type="http://schemas.openxmlformats.org/officeDocument/2006/relationships/hyperlink" Target="https://github.com/microsoft/fabric-toolbox/tree/main/accelerators/CICD/Deploy-using-Fabric-deployment-pipelines" TargetMode="External"/><Relationship Id="rId2" Type="http://schemas.microsoft.com/office/2018/10/relationships/comments" Target="../comments/modernComment_7FFFF982_D6F864DC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fabric/cicd/deployment-pipelines/intro-to-deployment-pipelines?tabs=new-ui" TargetMode="External"/><Relationship Id="rId5" Type="http://schemas.openxmlformats.org/officeDocument/2006/relationships/hyperlink" Target="https://learn.microsoft.com/en-us/fabric/cicd/manage-deployment" TargetMode="External"/><Relationship Id="rId4" Type="http://schemas.openxmlformats.org/officeDocument/2006/relationships/hyperlink" Target="https://learn.microsoft.com/en-us/fabric/cicd/git-integration/git-automation?tabs=ADO" TargetMode="External"/><Relationship Id="rId9" Type="http://schemas.openxmlformats.org/officeDocument/2006/relationships/hyperlink" Target="https://microsoft.github.io/fabric-cicd/latest/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5" Type="http://schemas.openxmlformats.org/officeDocument/2006/relationships/image" Target="../media/image150.png"/><Relationship Id="rId4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lass object&#10;&#10;AI-generated content may be incorrect.">
            <a:extLst>
              <a:ext uri="{FF2B5EF4-FFF2-40B4-BE49-F238E27FC236}">
                <a16:creationId xmlns:a16="http://schemas.microsoft.com/office/drawing/2014/main" id="{9E74D55B-C68A-5C55-1CD5-1F4B65DC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902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7DF1E-B860-73CD-AAFD-14CBE1430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1B63-D9E5-9DB4-8D00-096ED2CD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#2: </a:t>
            </a:r>
            <a:r>
              <a:rPr lang="en-US" dirty="0" err="1">
                <a:solidFill>
                  <a:schemeClr val="bg1"/>
                </a:solidFill>
              </a:rPr>
              <a:t>FabricDeploymentManager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9C85-C89C-9757-98C3-A0E292446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Sample Web application demonstrating how to implement solution deployment</a:t>
            </a:r>
          </a:p>
          <a:p>
            <a:pPr lvl="1"/>
            <a:r>
              <a:rPr lang="en-US" dirty="0"/>
              <a:t>Available at </a:t>
            </a:r>
            <a:r>
              <a:rPr lang="en-US" sz="1800" b="1" dirty="0">
                <a:solidFill>
                  <a:srgbClr val="6C0000"/>
                </a:solidFill>
              </a:rPr>
              <a:t>https://github.com/FabricDevCamp/FabricDeploymentManager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Created as ASP.NET Core Web application using the </a:t>
            </a:r>
            <a:r>
              <a:rPr lang="en-US" sz="1800" b="1" dirty="0">
                <a:solidFill>
                  <a:srgbClr val="6C0000"/>
                </a:solidFill>
              </a:rPr>
              <a:t>Fabric REST API .NET SDK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Uses built-in </a:t>
            </a:r>
            <a:r>
              <a:rPr lang="en-US" sz="1800" b="1" dirty="0">
                <a:solidFill>
                  <a:srgbClr val="6C0000"/>
                </a:solidFill>
              </a:rPr>
              <a:t>ASP.NET background service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process long-running asynchronous operations</a:t>
            </a:r>
          </a:p>
          <a:p>
            <a:pPr lvl="1"/>
            <a:r>
              <a:rPr lang="en-US" dirty="0"/>
              <a:t>Uses </a:t>
            </a:r>
            <a:r>
              <a:rPr lang="en-US" sz="1800" b="1" dirty="0" err="1">
                <a:solidFill>
                  <a:srgbClr val="6C0000"/>
                </a:solidFill>
              </a:rPr>
              <a:t>SignalR</a:t>
            </a:r>
            <a:r>
              <a:rPr lang="en-US" dirty="0"/>
              <a:t> to send progress notifications to browser-based monitor</a:t>
            </a:r>
          </a:p>
          <a:p>
            <a:pPr lvl="1"/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CBA16-971D-62CD-FCAE-2866A2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40" y="3227342"/>
            <a:ext cx="1852612" cy="2342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8A85B-AC86-1246-911B-32CAAF18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68" y="3227343"/>
            <a:ext cx="4433032" cy="2374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2041A-41FB-13A4-EB5C-01AA0351D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916" y="3227342"/>
            <a:ext cx="3931197" cy="2419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213781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48B7-CA08-BDC2-CA54-744F3555F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0897-507A-62DF-67E0-2C5170F9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From Export Together with Fabric GIT Integration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1AF3116-A66D-D7AE-93E7-721823503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When combing API-driven pipeline with Fabric GIT integration support</a:t>
            </a:r>
          </a:p>
          <a:p>
            <a:pPr lvl="1"/>
            <a:r>
              <a:rPr lang="en-US" dirty="0"/>
              <a:t>Use GIT integration and feature workspace to develop and introduce new workspace items</a:t>
            </a:r>
          </a:p>
          <a:p>
            <a:pPr lvl="1"/>
            <a:r>
              <a:rPr lang="en-US" dirty="0"/>
              <a:t>GIT integration used to add changes to Dev workspace</a:t>
            </a:r>
          </a:p>
          <a:p>
            <a:pPr lvl="1"/>
            <a:r>
              <a:rPr lang="en-US" dirty="0"/>
              <a:t>Deployment from Dev workspace implemented </a:t>
            </a:r>
            <a:r>
              <a:rPr lang="en-US"/>
              <a:t>using custom API-driven </a:t>
            </a:r>
            <a:r>
              <a:rPr lang="en-US" dirty="0"/>
              <a:t>pipeline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67B83AE-1B6D-363E-B4B3-EC07F9653C83}"/>
              </a:ext>
            </a:extLst>
          </p:cNvPr>
          <p:cNvGrpSpPr/>
          <p:nvPr/>
        </p:nvGrpSpPr>
        <p:grpSpPr>
          <a:xfrm>
            <a:off x="1145512" y="2907437"/>
            <a:ext cx="8125947" cy="3764668"/>
            <a:chOff x="788275" y="1157271"/>
            <a:chExt cx="10098334" cy="54996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8E711-B3E7-2D80-17A9-A365938C551D}"/>
                </a:ext>
              </a:extLst>
            </p:cNvPr>
            <p:cNvSpPr/>
            <p:nvPr/>
          </p:nvSpPr>
          <p:spPr bwMode="auto">
            <a:xfrm>
              <a:off x="788275" y="1157271"/>
              <a:ext cx="10098334" cy="549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5AB19A-FCDD-1A27-0FB7-A71B0F913ED6}"/>
                </a:ext>
              </a:extLst>
            </p:cNvPr>
            <p:cNvGrpSpPr/>
            <p:nvPr/>
          </p:nvGrpSpPr>
          <p:grpSpPr>
            <a:xfrm>
              <a:off x="9280987" y="1305125"/>
              <a:ext cx="1433990" cy="1005914"/>
              <a:chOff x="9170468" y="1820410"/>
              <a:chExt cx="1599204" cy="11218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681928-08DC-6992-00B5-282ADBA72957}"/>
                  </a:ext>
                </a:extLst>
              </p:cNvPr>
              <p:cNvSpPr/>
              <p:nvPr/>
            </p:nvSpPr>
            <p:spPr bwMode="auto">
              <a:xfrm>
                <a:off x="9170468" y="1820410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DB3DA3-8D44-41AD-BBDF-8196213F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89238" y="2003615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03AAFB-F560-DC3C-E2F9-DCEFC313B86B}"/>
                </a:ext>
              </a:extLst>
            </p:cNvPr>
            <p:cNvGrpSpPr/>
            <p:nvPr/>
          </p:nvGrpSpPr>
          <p:grpSpPr>
            <a:xfrm>
              <a:off x="9280987" y="2595009"/>
              <a:ext cx="1433990" cy="1005914"/>
              <a:chOff x="9157792" y="3176022"/>
              <a:chExt cx="1599204" cy="11218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8052D7-6CDA-AD11-7B4A-BAD012D8F508}"/>
                  </a:ext>
                </a:extLst>
              </p:cNvPr>
              <p:cNvSpPr/>
              <p:nvPr/>
            </p:nvSpPr>
            <p:spPr bwMode="auto">
              <a:xfrm>
                <a:off x="9157792" y="3176022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Workspace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26FC57-06C9-1198-5A43-945A5A8CB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3359227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CBF5DC-3D89-5792-6FDB-86317143D99A}"/>
                </a:ext>
              </a:extLst>
            </p:cNvPr>
            <p:cNvGrpSpPr/>
            <p:nvPr/>
          </p:nvGrpSpPr>
          <p:grpSpPr>
            <a:xfrm>
              <a:off x="9280987" y="3884892"/>
              <a:ext cx="1433990" cy="1005914"/>
              <a:chOff x="9157792" y="4510893"/>
              <a:chExt cx="1599204" cy="112180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D1DB1C-C1AA-325E-E32D-16C0C4E839D4}"/>
                  </a:ext>
                </a:extLst>
              </p:cNvPr>
              <p:cNvSpPr/>
              <p:nvPr/>
            </p:nvSpPr>
            <p:spPr bwMode="auto">
              <a:xfrm>
                <a:off x="9157792" y="4510893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N Workspace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D0A4A-702E-EE45-B15B-96FF9A5D9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4694098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F5EF42-981B-F424-D241-C0CE8D642B00}"/>
                </a:ext>
              </a:extLst>
            </p:cNvPr>
            <p:cNvGrpSpPr/>
            <p:nvPr/>
          </p:nvGrpSpPr>
          <p:grpSpPr>
            <a:xfrm>
              <a:off x="7875462" y="2794571"/>
              <a:ext cx="1355408" cy="623485"/>
              <a:chOff x="7746116" y="3138774"/>
              <a:chExt cx="1511568" cy="695319"/>
            </a:xfrm>
          </p:grpSpPr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C506CDB-CB9C-8B13-2141-3D44A0AEA538}"/>
                  </a:ext>
                </a:extLst>
              </p:cNvPr>
              <p:cNvSpPr/>
              <p:nvPr/>
            </p:nvSpPr>
            <p:spPr>
              <a:xfrm>
                <a:off x="7746116" y="3345803"/>
                <a:ext cx="1511568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76A50D3-6C4D-6E74-A604-7D19B6F7211E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92CD60-8D58-F572-0AB8-B5FA5DFDB166}"/>
                </a:ext>
              </a:extLst>
            </p:cNvPr>
            <p:cNvGrpSpPr/>
            <p:nvPr/>
          </p:nvGrpSpPr>
          <p:grpSpPr>
            <a:xfrm>
              <a:off x="7843354" y="2041797"/>
              <a:ext cx="1465305" cy="623485"/>
              <a:chOff x="7732874" y="3138774"/>
              <a:chExt cx="1634127" cy="695319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FC68AAC7-F78C-57E4-6E48-CAA19E34BE45}"/>
                  </a:ext>
                </a:extLst>
              </p:cNvPr>
              <p:cNvSpPr/>
              <p:nvPr/>
            </p:nvSpPr>
            <p:spPr>
              <a:xfrm rot="20164903">
                <a:off x="7732874" y="3322511"/>
                <a:ext cx="1634127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824C487-66A7-E491-6744-37BBADFFB617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34EBBAB-7404-A0D6-33ED-145ACD598255}"/>
                </a:ext>
              </a:extLst>
            </p:cNvPr>
            <p:cNvGrpSpPr/>
            <p:nvPr/>
          </p:nvGrpSpPr>
          <p:grpSpPr>
            <a:xfrm>
              <a:off x="7855648" y="3570602"/>
              <a:ext cx="1373841" cy="623485"/>
              <a:chOff x="7709086" y="3138774"/>
              <a:chExt cx="1532125" cy="695319"/>
            </a:xfrm>
          </p:grpSpPr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F5F4F1A3-C6E2-A3D9-F950-8D0AE72B102E}"/>
                  </a:ext>
                </a:extLst>
              </p:cNvPr>
              <p:cNvSpPr/>
              <p:nvPr/>
            </p:nvSpPr>
            <p:spPr>
              <a:xfrm rot="1096524">
                <a:off x="7709086" y="3338449"/>
                <a:ext cx="1532125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A98E0E9-F2DA-1E4C-65AD-685D461DE2EA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E06EFF-4104-2838-862C-8ADE00F3EF26}"/>
                </a:ext>
              </a:extLst>
            </p:cNvPr>
            <p:cNvGrpSpPr/>
            <p:nvPr/>
          </p:nvGrpSpPr>
          <p:grpSpPr>
            <a:xfrm>
              <a:off x="5033536" y="2807996"/>
              <a:ext cx="1272974" cy="610060"/>
              <a:chOff x="2761104" y="3463205"/>
              <a:chExt cx="1508258" cy="742348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3C77911-8673-B30A-5E5A-2BA167D5FE25}"/>
                  </a:ext>
                </a:extLst>
              </p:cNvPr>
              <p:cNvSpPr/>
              <p:nvPr/>
            </p:nvSpPr>
            <p:spPr>
              <a:xfrm>
                <a:off x="2761104" y="3674245"/>
                <a:ext cx="1508258" cy="330501"/>
              </a:xfrm>
              <a:prstGeom prst="rightArrow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D28838-FA59-D042-D6CF-94C62B78873E}"/>
                  </a:ext>
                </a:extLst>
              </p:cNvPr>
              <p:cNvSpPr/>
              <p:nvPr/>
            </p:nvSpPr>
            <p:spPr>
              <a:xfrm>
                <a:off x="3041024" y="3463205"/>
                <a:ext cx="876388" cy="742348"/>
              </a:xfrm>
              <a:prstGeom prst="roundRect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600" b="1"/>
                  <a:t>Export</a:t>
                </a:r>
              </a:p>
              <a:p>
                <a:pPr algn="ctr"/>
                <a:r>
                  <a:rPr lang="en-US" sz="600" b="1"/>
                  <a:t>from Workspace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91D5BC-5C3A-FF80-353A-189C98609369}"/>
                </a:ext>
              </a:extLst>
            </p:cNvPr>
            <p:cNvGrpSpPr/>
            <p:nvPr/>
          </p:nvGrpSpPr>
          <p:grpSpPr>
            <a:xfrm flipV="1">
              <a:off x="6783587" y="3631658"/>
              <a:ext cx="686838" cy="1288680"/>
              <a:chOff x="4958972" y="3266253"/>
              <a:chExt cx="813789" cy="1491097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A79B0493-BDAB-7816-1CEA-3A4FAE072286}"/>
                  </a:ext>
                </a:extLst>
              </p:cNvPr>
              <p:cNvSpPr/>
              <p:nvPr/>
            </p:nvSpPr>
            <p:spPr>
              <a:xfrm rot="16200000">
                <a:off x="4610307" y="3829349"/>
                <a:ext cx="1491097" cy="364906"/>
              </a:xfrm>
              <a:prstGeom prst="rightArrow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CC80311-5718-CF40-0DB4-45DC83E657C4}"/>
                  </a:ext>
                </a:extLst>
              </p:cNvPr>
              <p:cNvSpPr/>
              <p:nvPr/>
            </p:nvSpPr>
            <p:spPr>
              <a:xfrm flipV="1">
                <a:off x="4958972" y="3882381"/>
                <a:ext cx="813789" cy="644197"/>
              </a:xfrm>
              <a:prstGeom prst="roundRect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/>
                  <a:t>Deploy</a:t>
                </a:r>
              </a:p>
              <a:p>
                <a:pPr algn="ctr"/>
                <a:r>
                  <a:rPr lang="en-US" sz="600" b="1"/>
                  <a:t>from Export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4486ABD-1DDD-9D95-B369-D6D260129732}"/>
                </a:ext>
              </a:extLst>
            </p:cNvPr>
            <p:cNvGrpSpPr/>
            <p:nvPr/>
          </p:nvGrpSpPr>
          <p:grpSpPr>
            <a:xfrm>
              <a:off x="3753746" y="2665282"/>
              <a:ext cx="1192444" cy="1009039"/>
              <a:chOff x="883076" y="1526449"/>
              <a:chExt cx="1562529" cy="13579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5ED427-D1A1-1111-228F-6BA543D31C2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B39DB25-BB4B-69F0-48B7-977F38929EF9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F5E4F5D4-73CD-8A00-94BF-B034F8E3A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06DDEAE-A560-5633-B57B-66387A4E2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0115E1-074A-6A25-68B4-AC9E7A38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0749" y="2611329"/>
              <a:ext cx="1194487" cy="100903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F62681-1850-0365-532E-2FDB64597403}"/>
                </a:ext>
              </a:extLst>
            </p:cNvPr>
            <p:cNvGrpSpPr/>
            <p:nvPr/>
          </p:nvGrpSpPr>
          <p:grpSpPr>
            <a:xfrm>
              <a:off x="6530784" y="4920338"/>
              <a:ext cx="1192444" cy="1009039"/>
              <a:chOff x="883076" y="1526449"/>
              <a:chExt cx="1562529" cy="135792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529F116-EA8C-49CB-09AE-5E800AA05998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9566D2A-1AF9-CF57-295E-9CCF6D2BF535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B77A654C-6793-AA7E-1656-3B116DFBC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83A0E2-DD06-88A9-F8D7-18030F809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EB27732-E016-1783-19B0-1E10AE853BB3}"/>
                </a:ext>
              </a:extLst>
            </p:cNvPr>
            <p:cNvGrpSpPr/>
            <p:nvPr/>
          </p:nvGrpSpPr>
          <p:grpSpPr>
            <a:xfrm>
              <a:off x="1075412" y="3972315"/>
              <a:ext cx="1923213" cy="1259888"/>
              <a:chOff x="153319" y="1451872"/>
              <a:chExt cx="1408499" cy="132228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A686BF-7C9B-B0A4-FF6E-0D86E48393EB}"/>
                  </a:ext>
                </a:extLst>
              </p:cNvPr>
              <p:cNvSpPr/>
              <p:nvPr/>
            </p:nvSpPr>
            <p:spPr bwMode="auto">
              <a:xfrm>
                <a:off x="153319" y="1451872"/>
                <a:ext cx="1408499" cy="132228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feature01 Branch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F6B3BFB-3F8E-A45D-7B17-CFF3FC275ECD}"/>
                  </a:ext>
                </a:extLst>
              </p:cNvPr>
              <p:cNvGrpSpPr/>
              <p:nvPr/>
            </p:nvGrpSpPr>
            <p:grpSpPr>
              <a:xfrm>
                <a:off x="221295" y="1687276"/>
                <a:ext cx="816587" cy="1009040"/>
                <a:chOff x="883076" y="1526449"/>
                <a:chExt cx="1070021" cy="135792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3854B00-CF51-C57B-8AB3-F9D6694F22E2}"/>
                    </a:ext>
                  </a:extLst>
                </p:cNvPr>
                <p:cNvGrpSpPr/>
                <p:nvPr/>
              </p:nvGrpSpPr>
              <p:grpSpPr>
                <a:xfrm>
                  <a:off x="883076" y="1526449"/>
                  <a:ext cx="1070021" cy="1357924"/>
                  <a:chOff x="883076" y="1526449"/>
                  <a:chExt cx="1070021" cy="1357924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B6EAC80-173A-204E-6A78-9CBCCE9432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076" y="1526449"/>
                    <a:ext cx="1070021" cy="135792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400" b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Feature01 Workspace</a:t>
                    </a:r>
                  </a:p>
                </p:txBody>
              </p: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83EF18AE-5E49-35B5-7F41-1A6FF6AACC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22971" y="1723778"/>
                    <a:ext cx="991732" cy="11065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CABDBBF-EDA6-F4CC-65D2-9C33DAB2C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76" y="1699628"/>
                  <a:ext cx="107002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AD343-1C6D-3AA8-AB08-79D3A9E1EA9E}"/>
                </a:ext>
              </a:extLst>
            </p:cNvPr>
            <p:cNvSpPr/>
            <p:nvPr/>
          </p:nvSpPr>
          <p:spPr bwMode="auto">
            <a:xfrm>
              <a:off x="3001224" y="4507953"/>
              <a:ext cx="2118434" cy="148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main Branch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7534E9C-0F32-D56D-0CCB-9945B4CA2D13}"/>
                </a:ext>
              </a:extLst>
            </p:cNvPr>
            <p:cNvGrpSpPr/>
            <p:nvPr/>
          </p:nvGrpSpPr>
          <p:grpSpPr>
            <a:xfrm>
              <a:off x="3891336" y="3692265"/>
              <a:ext cx="789807" cy="1107198"/>
              <a:chOff x="3278420" y="2529374"/>
              <a:chExt cx="1034930" cy="1391768"/>
            </a:xfrm>
          </p:grpSpPr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56FB1D39-99D5-7D6C-E960-09534E25BEA2}"/>
                  </a:ext>
                </a:extLst>
              </p:cNvPr>
              <p:cNvSpPr/>
              <p:nvPr/>
            </p:nvSpPr>
            <p:spPr>
              <a:xfrm rot="5400000">
                <a:off x="2937761" y="3079158"/>
                <a:ext cx="137602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0" name="Arrow: Right 49">
                <a:extLst>
                  <a:ext uri="{FF2B5EF4-FFF2-40B4-BE49-F238E27FC236}">
                    <a16:creationId xmlns:a16="http://schemas.microsoft.com/office/drawing/2014/main" id="{DEFF85B6-2F2A-DE46-9DF0-F4087B230DD5}"/>
                  </a:ext>
                </a:extLst>
              </p:cNvPr>
              <p:cNvSpPr/>
              <p:nvPr/>
            </p:nvSpPr>
            <p:spPr>
              <a:xfrm rot="16200000">
                <a:off x="3290805" y="3071287"/>
                <a:ext cx="1391768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8B2B88D-E929-B081-41A5-AF08AE7CB093}"/>
                  </a:ext>
                </a:extLst>
              </p:cNvPr>
              <p:cNvSpPr/>
              <p:nvPr/>
            </p:nvSpPr>
            <p:spPr>
              <a:xfrm>
                <a:off x="3278420" y="2843589"/>
                <a:ext cx="1034930" cy="611823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/>
                  <a:t>GIT Integrated Serialization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10374B-5906-7C4B-ECB5-EA873BB0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104" y="4840581"/>
              <a:ext cx="1194487" cy="100903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5A52C47-FF86-97B9-33D6-5453223D2E44}"/>
                </a:ext>
              </a:extLst>
            </p:cNvPr>
            <p:cNvSpPr/>
            <p:nvPr/>
          </p:nvSpPr>
          <p:spPr bwMode="auto">
            <a:xfrm>
              <a:off x="2526539" y="4840581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D79D2E5-0B7E-8240-E53E-C0C3B56B0AC1}"/>
                </a:ext>
              </a:extLst>
            </p:cNvPr>
            <p:cNvGrpSpPr/>
            <p:nvPr/>
          </p:nvGrpSpPr>
          <p:grpSpPr>
            <a:xfrm>
              <a:off x="1075412" y="5227540"/>
              <a:ext cx="1923213" cy="1259888"/>
              <a:chOff x="153319" y="1451872"/>
              <a:chExt cx="1408499" cy="132228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08DEDEF-1E78-C3A7-6614-4B6A7641A0BE}"/>
                  </a:ext>
                </a:extLst>
              </p:cNvPr>
              <p:cNvSpPr/>
              <p:nvPr/>
            </p:nvSpPr>
            <p:spPr bwMode="auto">
              <a:xfrm>
                <a:off x="153319" y="1451872"/>
                <a:ext cx="1408499" cy="13222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feature01 Branch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C9EC297-FE6C-74D2-EC58-F1599E74EC4C}"/>
                  </a:ext>
                </a:extLst>
              </p:cNvPr>
              <p:cNvGrpSpPr/>
              <p:nvPr/>
            </p:nvGrpSpPr>
            <p:grpSpPr>
              <a:xfrm>
                <a:off x="221295" y="1687276"/>
                <a:ext cx="816587" cy="1009040"/>
                <a:chOff x="883076" y="1526449"/>
                <a:chExt cx="1070021" cy="135792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B30CBE0C-102B-67B7-94D0-FD3DD549BB56}"/>
                    </a:ext>
                  </a:extLst>
                </p:cNvPr>
                <p:cNvGrpSpPr/>
                <p:nvPr/>
              </p:nvGrpSpPr>
              <p:grpSpPr>
                <a:xfrm>
                  <a:off x="883076" y="1526449"/>
                  <a:ext cx="1070021" cy="1357924"/>
                  <a:chOff x="883076" y="1526449"/>
                  <a:chExt cx="1070021" cy="1357924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A0003DA-97E7-FB88-F283-F21A649B84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076" y="1526449"/>
                    <a:ext cx="1070021" cy="135792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400" b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Feature01 Workspace</a:t>
                    </a: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9DB03825-E791-0075-52AA-21BB704AA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22971" y="1723778"/>
                    <a:ext cx="991732" cy="11065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5988336-1859-1EB5-81B8-549CABA0A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76" y="1699628"/>
                  <a:ext cx="107002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C9DCF7E-A6B5-CD48-BACB-C401D4F8D9AF}"/>
                </a:ext>
              </a:extLst>
            </p:cNvPr>
            <p:cNvSpPr/>
            <p:nvPr/>
          </p:nvSpPr>
          <p:spPr bwMode="auto">
            <a:xfrm>
              <a:off x="2479239" y="5519106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789914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20E9-39E9-3609-20E8-643C8D21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7EFB-1CB0-3CB6-B8A6-6046292C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073F5-529B-E8A5-6634-E3899E2E3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Automating Deployment using a Custom API-driven Pipeline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/>
              <a:t>CI/CD – Development workflow with GIT</a:t>
            </a:r>
          </a:p>
          <a:p>
            <a:pPr marL="344488" indent="-344488"/>
            <a:r>
              <a:rPr lang="en-US"/>
              <a:t>CI/CD – Deployment Options using GIT &amp; Deployment Pipeline</a:t>
            </a:r>
          </a:p>
          <a:p>
            <a:pPr marL="403225" indent="-40322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4217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4C34-C8BA-F522-EA67-56820864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DevOps?</a:t>
            </a:r>
          </a:p>
        </p:txBody>
      </p:sp>
      <p:pic>
        <p:nvPicPr>
          <p:cNvPr id="4" name="Picture 2" descr="DevOps Process Flow PPT Template - Free Download | HiSlide.io">
            <a:extLst>
              <a:ext uri="{FF2B5EF4-FFF2-40B4-BE49-F238E27FC236}">
                <a16:creationId xmlns:a16="http://schemas.microsoft.com/office/drawing/2014/main" id="{4394B9DD-D263-D5A1-1229-D07D63E3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612950" y="1294598"/>
            <a:ext cx="10703069" cy="515644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648782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D0CA8-3B43-25C3-5B42-60C1AF19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E491-BC6E-202E-E310-504E8F83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Native CI/CD Platform Features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366C8025-D92F-ABE3-A3DF-3A1DD1849505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103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0D96801E-46C5-CC8A-5866-8BBD7591DD83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FEE4-BBD3-EB12-B9DB-74955C8EFA5D}"/>
              </a:ext>
            </a:extLst>
          </p:cNvPr>
          <p:cNvSpPr txBox="1">
            <a:spLocks/>
          </p:cNvSpPr>
          <p:nvPr/>
        </p:nvSpPr>
        <p:spPr>
          <a:xfrm>
            <a:off x="82289" y="1396338"/>
            <a:ext cx="3818021" cy="59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/>
              </a:rPr>
              <a:t>Built-in git integration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0D885E-8821-BEC3-47A5-1F29DD290F80}"/>
              </a:ext>
            </a:extLst>
          </p:cNvPr>
          <p:cNvGrpSpPr/>
          <p:nvPr/>
        </p:nvGrpSpPr>
        <p:grpSpPr>
          <a:xfrm>
            <a:off x="3989635" y="1396338"/>
            <a:ext cx="3976437" cy="3194490"/>
            <a:chOff x="4434017" y="2186573"/>
            <a:chExt cx="3976437" cy="319449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80FDF61-FE24-FFC0-36D7-EAB0251D8E31}"/>
                </a:ext>
              </a:extLst>
            </p:cNvPr>
            <p:cNvSpPr txBox="1">
              <a:spLocks/>
            </p:cNvSpPr>
            <p:nvPr/>
          </p:nvSpPr>
          <p:spPr>
            <a:xfrm>
              <a:off x="4434017" y="2186573"/>
              <a:ext cx="3976437" cy="59272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932742">
                <a:lnSpc>
                  <a:spcPct val="100000"/>
                </a:lnSpc>
                <a:spcBef>
                  <a:spcPct val="20000"/>
                </a:spcBef>
                <a:buSzPct val="90000"/>
                <a:buNone/>
                <a:defRPr/>
              </a:pPr>
              <a:r>
                <a:rPr lang="en-US" sz="2400">
                  <a:cs typeface="Segoe UI"/>
                </a:rPr>
                <a:t>Deployment pipelines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87CA5B-4FB4-D6F6-6FFD-22F4B313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582" y="2779295"/>
              <a:ext cx="3513306" cy="17575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1EE38C4-BCE0-9A72-3A0B-862A3CE6BE9A}"/>
                </a:ext>
              </a:extLst>
            </p:cNvPr>
            <p:cNvSpPr txBox="1">
              <a:spLocks/>
            </p:cNvSpPr>
            <p:nvPr/>
          </p:nvSpPr>
          <p:spPr>
            <a:xfrm>
              <a:off x="4513225" y="4788341"/>
              <a:ext cx="3818021" cy="5927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Segoe Sans Text"/>
                </a:rPr>
                <a:t>GA feature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A740E6-928F-CAA0-C48F-D12008717C6C}"/>
              </a:ext>
            </a:extLst>
          </p:cNvPr>
          <p:cNvGrpSpPr/>
          <p:nvPr/>
        </p:nvGrpSpPr>
        <p:grpSpPr>
          <a:xfrm>
            <a:off x="8028764" y="1402247"/>
            <a:ext cx="3818021" cy="3188581"/>
            <a:chOff x="8186860" y="2186573"/>
            <a:chExt cx="3818021" cy="3188581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AA29367A-9EE6-FA5E-C4BA-C303B29B0A1D}"/>
                </a:ext>
              </a:extLst>
            </p:cNvPr>
            <p:cNvSpPr txBox="1">
              <a:spLocks/>
            </p:cNvSpPr>
            <p:nvPr/>
          </p:nvSpPr>
          <p:spPr>
            <a:xfrm>
              <a:off x="8186860" y="2186573"/>
              <a:ext cx="3818021" cy="59272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None/>
                <a:tabLst/>
                <a:defRPr/>
              </a:pPr>
              <a:r>
                <a:rPr lang="en-US" sz="2400">
                  <a:cs typeface="Segoe UI"/>
                </a:rPr>
                <a:t>Fabric REST APIs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BC3E4F4-C577-32C8-E1D0-61E7B3AC989C}"/>
                </a:ext>
              </a:extLst>
            </p:cNvPr>
            <p:cNvSpPr txBox="1">
              <a:spLocks/>
            </p:cNvSpPr>
            <p:nvPr/>
          </p:nvSpPr>
          <p:spPr>
            <a:xfrm>
              <a:off x="8633938" y="4782432"/>
              <a:ext cx="2923865" cy="59272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Segoe Sans Text"/>
                </a:rPr>
                <a:t>Public preview</a:t>
              </a:r>
            </a:p>
          </p:txBody>
        </p:sp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809E7A-C3AD-29D1-752B-C82D9CE1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9434" y="2779295"/>
              <a:ext cx="3712872" cy="17575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DD7B-6194-E9BC-3810-BE29529D7B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91" b="188"/>
          <a:stretch/>
        </p:blipFill>
        <p:spPr>
          <a:xfrm>
            <a:off x="0" y="1992293"/>
            <a:ext cx="3900641" cy="175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2BC55-29AD-5DC0-E775-F195225F0B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7260" b="41167"/>
          <a:stretch/>
        </p:blipFill>
        <p:spPr>
          <a:xfrm>
            <a:off x="4123540" y="4517114"/>
            <a:ext cx="3681994" cy="1671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CAA7A2-05DA-B154-7244-97A265FBCA63}"/>
              </a:ext>
            </a:extLst>
          </p:cNvPr>
          <p:cNvSpPr txBox="1">
            <a:spLocks/>
          </p:cNvSpPr>
          <p:nvPr/>
        </p:nvSpPr>
        <p:spPr>
          <a:xfrm>
            <a:off x="4055526" y="3924392"/>
            <a:ext cx="3818021" cy="59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cs typeface="Segoe UI"/>
              </a:rPr>
              <a:t>Variable Library</a:t>
            </a:r>
          </a:p>
        </p:txBody>
      </p:sp>
    </p:spTree>
    <p:extLst>
      <p:ext uri="{BB962C8B-B14F-4D97-AF65-F5344CB8AC3E}">
        <p14:creationId xmlns:p14="http://schemas.microsoft.com/office/powerpoint/2010/main" val="221347119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– GIT Integration Concepts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104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E04BE-A808-7B0D-FDEB-50E3B033F770}"/>
              </a:ext>
            </a:extLst>
          </p:cNvPr>
          <p:cNvSpPr txBox="1">
            <a:spLocks/>
          </p:cNvSpPr>
          <p:nvPr/>
        </p:nvSpPr>
        <p:spPr>
          <a:xfrm>
            <a:off x="315998" y="1084332"/>
            <a:ext cx="4739198" cy="4825862"/>
          </a:xfrm>
          <a:prstGeom prst="rect">
            <a:avLst/>
          </a:prstGeom>
        </p:spPr>
        <p:txBody>
          <a:bodyPr vert="horz" lIns="93247" tIns="46623" rIns="93247" bIns="46623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300" err="1">
                <a:cs typeface="Segoe UI"/>
              </a:rPr>
              <a:t>Avaliable</a:t>
            </a:r>
            <a:r>
              <a:rPr lang="nl-NL" sz="2300">
                <a:cs typeface="Segoe UI"/>
              </a:rPr>
              <a:t> as a Workspace Setting</a:t>
            </a:r>
          </a:p>
          <a:p>
            <a:endParaRPr lang="nl-NL" sz="2300">
              <a:cs typeface="Segoe UI"/>
            </a:endParaRPr>
          </a:p>
          <a:p>
            <a:r>
              <a:rPr lang="nl-NL" sz="2300">
                <a:cs typeface="Segoe UI"/>
              </a:rPr>
              <a:t>Supports multiple GIT Providers</a:t>
            </a:r>
          </a:p>
          <a:p>
            <a:endParaRPr lang="nl-NL" sz="2300">
              <a:cs typeface="Segoe Sans Text"/>
            </a:endParaRPr>
          </a:p>
          <a:p>
            <a:r>
              <a:rPr lang="nl-NL" sz="2300" err="1">
                <a:cs typeface="Segoe Sans Text"/>
              </a:rPr>
              <a:t>Workspace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connected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to</a:t>
            </a:r>
            <a:r>
              <a:rPr lang="nl-NL" sz="2300">
                <a:cs typeface="Segoe Sans Text"/>
              </a:rPr>
              <a:t> single </a:t>
            </a:r>
            <a:r>
              <a:rPr lang="nl-NL" sz="2300" err="1">
                <a:cs typeface="Segoe Sans Text"/>
              </a:rPr>
              <a:t>branch</a:t>
            </a:r>
            <a:r>
              <a:rPr lang="nl-NL" sz="2300">
                <a:cs typeface="Segoe Sans Text"/>
              </a:rPr>
              <a:t> </a:t>
            </a:r>
          </a:p>
          <a:p>
            <a:endParaRPr lang="nl-NL" sz="2300">
              <a:cs typeface="Segoe Sans Text"/>
            </a:endParaRPr>
          </a:p>
          <a:p>
            <a:r>
              <a:rPr lang="nl-NL" sz="2300">
                <a:cs typeface="Segoe Sans Text"/>
              </a:rPr>
              <a:t>Sync </a:t>
            </a:r>
            <a:r>
              <a:rPr lang="nl-NL" sz="2300" err="1">
                <a:cs typeface="Segoe Sans Text"/>
              </a:rPr>
              <a:t>workspace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to</a:t>
            </a:r>
            <a:r>
              <a:rPr lang="nl-NL" sz="2300">
                <a:cs typeface="Segoe Sans Text"/>
              </a:rPr>
              <a:t> GIT </a:t>
            </a:r>
            <a:r>
              <a:rPr lang="nl-NL" sz="2300" err="1">
                <a:cs typeface="Segoe Sans Text"/>
              </a:rPr>
              <a:t>and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vice</a:t>
            </a:r>
            <a:r>
              <a:rPr lang="nl-NL" sz="2300">
                <a:cs typeface="Segoe Sans Text"/>
              </a:rPr>
              <a:t>-versa</a:t>
            </a:r>
          </a:p>
          <a:p>
            <a:endParaRPr lang="nl-NL" sz="2300">
              <a:cs typeface="Segoe Sans Text"/>
            </a:endParaRPr>
          </a:p>
          <a:p>
            <a:r>
              <a:rPr lang="nl-NL" sz="2300" err="1">
                <a:cs typeface="Segoe Sans Text"/>
              </a:rPr>
              <a:t>Rich</a:t>
            </a:r>
            <a:r>
              <a:rPr lang="nl-NL" sz="2300">
                <a:cs typeface="Segoe Sans Text"/>
              </a:rPr>
              <a:t> UX </a:t>
            </a:r>
            <a:r>
              <a:rPr lang="nl-NL" sz="2300" err="1">
                <a:cs typeface="Segoe Sans Text"/>
              </a:rPr>
              <a:t>for</a:t>
            </a:r>
            <a:r>
              <a:rPr lang="nl-NL" sz="2300">
                <a:cs typeface="Segoe Sans Text"/>
              </a:rPr>
              <a:t> No-Code  </a:t>
            </a:r>
            <a:r>
              <a:rPr lang="nl-NL" sz="2300" err="1">
                <a:cs typeface="Segoe Sans Text"/>
              </a:rPr>
              <a:t>experience</a:t>
            </a:r>
            <a:r>
              <a:rPr lang="nl-NL" sz="2300">
                <a:cs typeface="Segoe Sans Text"/>
              </a:rPr>
              <a:t>   </a:t>
            </a:r>
            <a:endParaRPr lang="nl-NL" sz="2300"/>
          </a:p>
          <a:p>
            <a:endParaRPr lang="nl-NL" sz="2300">
              <a:cs typeface="Segoe Sans Text"/>
            </a:endParaRPr>
          </a:p>
          <a:p>
            <a:r>
              <a:rPr lang="nl-NL" sz="2300">
                <a:cs typeface="Segoe Sans Text"/>
              </a:rPr>
              <a:t>Multiple options </a:t>
            </a:r>
            <a:r>
              <a:rPr lang="nl-NL" sz="2300" err="1">
                <a:cs typeface="Segoe Sans Text"/>
              </a:rPr>
              <a:t>for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Branching</a:t>
            </a:r>
          </a:p>
          <a:p>
            <a:endParaRPr lang="nl-NL" sz="2300">
              <a:cs typeface="Segoe Sans Text"/>
            </a:endParaRPr>
          </a:p>
          <a:p>
            <a:r>
              <a:rPr lang="nl-NL" sz="2300">
                <a:cs typeface="Segoe Sans Text"/>
              </a:rPr>
              <a:t>Items stored in Native format</a:t>
            </a:r>
          </a:p>
          <a:p>
            <a:endParaRPr lang="nl-NL" sz="2300">
              <a:cs typeface="Segoe Sans Text"/>
            </a:endParaRPr>
          </a:p>
          <a:p>
            <a:r>
              <a:rPr lang="nl-NL" sz="2300">
                <a:cs typeface="Segoe Sans Text"/>
              </a:rPr>
              <a:t>Automation </a:t>
            </a:r>
            <a:r>
              <a:rPr lang="nl-NL" sz="2300" err="1">
                <a:cs typeface="Segoe Sans Text"/>
              </a:rPr>
              <a:t>with</a:t>
            </a:r>
            <a:r>
              <a:rPr lang="nl-NL" sz="2300">
                <a:cs typeface="Segoe Sans Text"/>
              </a:rPr>
              <a:t> </a:t>
            </a:r>
            <a:r>
              <a:rPr lang="nl-NL" sz="2300" err="1">
                <a:cs typeface="Segoe Sans Text"/>
              </a:rPr>
              <a:t>Fabric</a:t>
            </a:r>
            <a:r>
              <a:rPr lang="nl-NL" sz="2300">
                <a:cs typeface="Segoe Sans Text"/>
              </a:rPr>
              <a:t> GIT </a:t>
            </a:r>
            <a:r>
              <a:rPr lang="nl-NL" sz="2300" err="1">
                <a:cs typeface="Segoe Sans Text"/>
              </a:rPr>
              <a:t>APIs</a:t>
            </a:r>
          </a:p>
          <a:p>
            <a:endParaRPr lang="nl-NL" sz="2244">
              <a:cs typeface="Segoe Sans Text"/>
            </a:endParaRPr>
          </a:p>
          <a:p>
            <a:endParaRPr lang="nl-NL" sz="2244">
              <a:cs typeface="Segoe Sans Text"/>
            </a:endParaRPr>
          </a:p>
          <a:p>
            <a:endParaRPr lang="nl-NL" sz="2856"/>
          </a:p>
          <a:p>
            <a:endParaRPr lang="nl-NL" sz="2856">
              <a:cs typeface="Segoe Sans Tex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01AF0-B4EC-2E97-3745-76834DC8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01" y="903298"/>
            <a:ext cx="7034886" cy="364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EDEB7-8B01-168B-6861-F5BEDD680491}"/>
              </a:ext>
            </a:extLst>
          </p:cNvPr>
          <p:cNvSpPr txBox="1"/>
          <p:nvPr/>
        </p:nvSpPr>
        <p:spPr>
          <a:xfrm>
            <a:off x="4838438" y="4560015"/>
            <a:ext cx="4843305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Supported Git Providers</a:t>
            </a:r>
            <a:endParaRPr lang="en-US" sz="2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5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Supported Workspace Items</a:t>
            </a:r>
            <a:endParaRPr lang="en-US" sz="2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1332999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– Managing Branches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105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B29B11-61D9-FF43-C8DD-E0F9D565538B}"/>
              </a:ext>
            </a:extLst>
          </p:cNvPr>
          <p:cNvSpPr txBox="1">
            <a:spLocks/>
          </p:cNvSpPr>
          <p:nvPr/>
        </p:nvSpPr>
        <p:spPr>
          <a:xfrm>
            <a:off x="315998" y="1084332"/>
            <a:ext cx="5818429" cy="5634855"/>
          </a:xfrm>
          <a:prstGeom prst="rect">
            <a:avLst/>
          </a:prstGeom>
        </p:spPr>
        <p:txBody>
          <a:bodyPr vert="horz" lIns="93247" tIns="46623" rIns="93247" bIns="46623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085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731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8937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16013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000" indent="-233000" defTabSz="932418">
              <a:lnSpc>
                <a:spcPct val="150000"/>
              </a:lnSpc>
              <a:defRPr/>
            </a:pPr>
            <a:r>
              <a:rPr lang="en-US" b="1">
                <a:latin typeface="Segoe Sans Text"/>
                <a:cs typeface="Segoe UI"/>
              </a:rPr>
              <a:t>Branch out to new workspace</a:t>
            </a:r>
            <a:r>
              <a:rPr lang="en-US">
                <a:latin typeface="Segoe Sans Text"/>
                <a:cs typeface="Segoe UI"/>
              </a:rPr>
              <a:t> – </a:t>
            </a:r>
            <a:endParaRPr lang="en-US">
              <a:latin typeface="Segoe Sans Text" panose="020F0502020204030204"/>
            </a:endParaRPr>
          </a:p>
          <a:p>
            <a:pPr marL="459652" lvl="1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836">
                <a:latin typeface="Segoe Sans Text"/>
                <a:cs typeface="Segoe Sans Text"/>
              </a:rPr>
              <a:t>Create a new isolated work environment (workspace &amp; branch) in a few clicks.</a:t>
            </a:r>
            <a:endParaRPr lang="en-US" sz="1836">
              <a:latin typeface="Segoe Sans Text" panose="020F0502020204030204"/>
            </a:endParaRPr>
          </a:p>
          <a:p>
            <a:pPr marL="459652" lvl="1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>
                <a:latin typeface="Segoe Sans Text"/>
                <a:cs typeface="Segoe Sans Text"/>
              </a:rPr>
              <a:t>After clicking ‘Create’:</a:t>
            </a:r>
          </a:p>
          <a:p>
            <a:pPr marL="686303" lvl="2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599">
                <a:latin typeface="Segoe Sans Text"/>
                <a:cs typeface="Segoe Sans Text"/>
              </a:rPr>
              <a:t>New workspace is created and assigned to a capacity</a:t>
            </a:r>
          </a:p>
          <a:p>
            <a:pPr marL="686303" lvl="2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599">
                <a:latin typeface="Segoe Sans Text"/>
                <a:cs typeface="Segoe Sans Text"/>
              </a:rPr>
              <a:t>New branch is created, based on existing branch</a:t>
            </a:r>
          </a:p>
          <a:p>
            <a:pPr marL="686303" lvl="2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599">
                <a:latin typeface="Segoe Sans Text"/>
                <a:cs typeface="Segoe Sans Text"/>
              </a:rPr>
              <a:t>New branch and workspace are connected</a:t>
            </a:r>
          </a:p>
          <a:p>
            <a:pPr marL="686303" lvl="2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599">
                <a:latin typeface="Segoe Sans Text"/>
                <a:cs typeface="Segoe Sans Text"/>
              </a:rPr>
              <a:t>Branch content is synced into the workspace</a:t>
            </a:r>
          </a:p>
          <a:p>
            <a:pPr marL="459652" lvl="1" indent="-182210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836">
                <a:latin typeface="Segoe Sans Text"/>
                <a:cs typeface="Segoe Sans Text"/>
              </a:rPr>
              <a:t>Developer lands in new workspace, reducing ‘time-to-code’.</a:t>
            </a:r>
          </a:p>
          <a:p>
            <a:pPr indent="-182210">
              <a:lnSpc>
                <a:spcPct val="150000"/>
              </a:lnSpc>
              <a:spcBef>
                <a:spcPts val="510"/>
              </a:spcBef>
              <a:buFont typeface="Courier New" panose="020B0604020202020204" pitchFamily="34" charset="0"/>
              <a:buChar char="o"/>
            </a:pPr>
            <a:r>
              <a:rPr lang="en-US" b="1">
                <a:latin typeface="Segoe Sans Text" panose="020F0502020204030204"/>
                <a:cs typeface="Segoe UI"/>
              </a:rPr>
              <a:t>Contextual  Navigation &amp; Branches Tab</a:t>
            </a:r>
          </a:p>
          <a:p>
            <a:pPr lvl="1" indent="-179035" defTabSz="932418">
              <a:lnSpc>
                <a:spcPct val="150000"/>
              </a:lnSpc>
              <a:buFont typeface="Courier New,monospace" panose="020B0604020202020204" pitchFamily="34" charset="0"/>
              <a:buChar char="o"/>
              <a:defRPr/>
            </a:pPr>
            <a:r>
              <a:rPr lang="en-US" sz="1700">
                <a:solidFill>
                  <a:srgbClr val="3C3C41"/>
                </a:solidFill>
                <a:latin typeface="Segoe Sans Text" panose="020F0502020204030204"/>
                <a:cs typeface="Segoe Sans Text"/>
              </a:rPr>
              <a:t>Find other branches and navigate to their respective workspaces.</a:t>
            </a:r>
          </a:p>
          <a:p>
            <a:pPr lvl="1" indent="-179035" defTabSz="932418">
              <a:lnSpc>
                <a:spcPct val="150000"/>
              </a:lnSpc>
              <a:buFont typeface="Courier New,monospace" panose="020B0604020202020204" pitchFamily="34" charset="0"/>
              <a:buChar char="o"/>
              <a:defRPr/>
            </a:pPr>
            <a:r>
              <a:rPr lang="en-US" sz="1700">
                <a:solidFill>
                  <a:srgbClr val="3C3C41"/>
                </a:solidFill>
                <a:latin typeface="Segoe Sans Text" panose="020F0502020204030204"/>
                <a:cs typeface="Segoe Sans Text"/>
              </a:rPr>
              <a:t>Contextual list of the same ‘branch workspaces’.</a:t>
            </a:r>
          </a:p>
          <a:p>
            <a:pPr indent="-182210" defTabSz="932418">
              <a:lnSpc>
                <a:spcPct val="150000"/>
              </a:lnSpc>
              <a:spcBef>
                <a:spcPts val="509"/>
              </a:spcBef>
              <a:buFont typeface="Courier New" panose="020B0604020202020204" pitchFamily="34" charset="0"/>
              <a:buChar char="o"/>
              <a:defRPr/>
            </a:pPr>
            <a:endParaRPr lang="en-US" b="1">
              <a:solidFill>
                <a:srgbClr val="3C3C41"/>
              </a:solidFill>
              <a:latin typeface="Segoe Sans Text" panose="020F0502020204030204"/>
            </a:endParaRPr>
          </a:p>
          <a:p>
            <a:pPr marL="0" indent="0" defTabSz="932418">
              <a:buNone/>
              <a:defRPr/>
            </a:pPr>
            <a:endParaRPr lang="en-US" sz="2040">
              <a:solidFill>
                <a:srgbClr val="FFFFFF"/>
              </a:solidFill>
              <a:latin typeface="Segoe Sans Text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C3A55-F6D8-4DCA-781A-D6F9ED9D8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8155" y="983861"/>
            <a:ext cx="2247833" cy="55052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D58556-0387-E35B-4201-7FF0C664A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26" y="3950808"/>
            <a:ext cx="3572397" cy="2991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7A6F6E-966E-C242-F34F-D5CBA53B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52" y="880996"/>
            <a:ext cx="3691547" cy="30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57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– Managing Branches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106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6A119-1BFE-24F2-6BE9-B4570C66B798}"/>
              </a:ext>
            </a:extLst>
          </p:cNvPr>
          <p:cNvSpPr txBox="1">
            <a:spLocks/>
          </p:cNvSpPr>
          <p:nvPr/>
        </p:nvSpPr>
        <p:spPr>
          <a:xfrm>
            <a:off x="315999" y="1084332"/>
            <a:ext cx="5415553" cy="4825862"/>
          </a:xfrm>
          <a:prstGeom prst="rect">
            <a:avLst/>
          </a:prstGeom>
        </p:spPr>
        <p:txBody>
          <a:bodyPr vert="horz" lIns="93247" tIns="46623" rIns="93247" bIns="46623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085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731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8937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16013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104" indent="-233104" defTabSz="932418">
              <a:lnSpc>
                <a:spcPct val="150000"/>
              </a:lnSpc>
              <a:defRPr/>
            </a:pPr>
            <a:r>
              <a:rPr lang="en-US" sz="2040" b="1">
                <a:latin typeface="Segoe Sans Text"/>
                <a:cs typeface="Segoe UI"/>
              </a:rPr>
              <a:t>Switch Branch</a:t>
            </a:r>
            <a:r>
              <a:rPr lang="en-US" sz="2040">
                <a:latin typeface="Segoe Sans Text"/>
                <a:cs typeface="Segoe UI"/>
              </a:rPr>
              <a:t> </a:t>
            </a:r>
            <a:endParaRPr lang="en-US" sz="2040">
              <a:latin typeface="Segoe Sans Text" panose="020F0502020204030204"/>
            </a:endParaRPr>
          </a:p>
          <a:p>
            <a:pPr marL="459734" lvl="1" indent="-182598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836"/>
              <a:t>Enables developers to switch &amp; sync existing workspace to a different GIT branch</a:t>
            </a:r>
            <a:endParaRPr lang="en-US" sz="1836">
              <a:latin typeface="Segoe Sans Text"/>
              <a:cs typeface="Segoe Sans Text"/>
            </a:endParaRPr>
          </a:p>
          <a:p>
            <a:pPr lvl="1" indent="-182598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36">
                <a:latin typeface="Segoe Sans Text"/>
                <a:cs typeface="Segoe Sans Text"/>
              </a:rPr>
              <a:t>Prompts in case uncommitted items</a:t>
            </a:r>
          </a:p>
          <a:p>
            <a:pPr lvl="1" indent="-182598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36">
                <a:latin typeface="Segoe Sans Text"/>
                <a:cs typeface="Segoe Sans Text"/>
              </a:rPr>
              <a:t>Ability to create new </a:t>
            </a:r>
            <a:r>
              <a:rPr lang="en-US" sz="1836" err="1">
                <a:latin typeface="Segoe Sans Text"/>
                <a:cs typeface="Segoe Sans Text"/>
              </a:rPr>
              <a:t>Devops</a:t>
            </a:r>
            <a:r>
              <a:rPr lang="en-US" sz="1836">
                <a:latin typeface="Segoe Sans Text"/>
                <a:cs typeface="Segoe Sans Text"/>
              </a:rPr>
              <a:t> branch from existing branch</a:t>
            </a:r>
          </a:p>
          <a:p>
            <a:pPr marL="233104" indent="-233104" defTabSz="932418">
              <a:lnSpc>
                <a:spcPct val="150000"/>
              </a:lnSpc>
              <a:defRPr/>
            </a:pPr>
            <a:r>
              <a:rPr lang="en-US" sz="2040" b="1">
                <a:latin typeface="Segoe Sans Text"/>
                <a:cs typeface="Segoe UI"/>
              </a:rPr>
              <a:t>Checkout Branch</a:t>
            </a:r>
            <a:r>
              <a:rPr lang="en-US" sz="2040">
                <a:latin typeface="Segoe Sans Text"/>
                <a:cs typeface="Segoe UI"/>
              </a:rPr>
              <a:t> </a:t>
            </a:r>
            <a:endParaRPr lang="en-US" sz="2040">
              <a:latin typeface="Segoe Sans Text" panose="020F0502020204030204"/>
            </a:endParaRPr>
          </a:p>
          <a:p>
            <a:pPr marL="459734" lvl="1" indent="-182598" defTabSz="932418">
              <a:lnSpc>
                <a:spcPct val="150000"/>
              </a:lnSpc>
              <a:buFont typeface="Courier New" panose="020B0604020202020204" pitchFamily="34" charset="0"/>
              <a:buChar char="o"/>
              <a:defRPr/>
            </a:pPr>
            <a:r>
              <a:rPr lang="en-US" sz="1836"/>
              <a:t>Creates new branch &amp; connect workspace to it</a:t>
            </a:r>
            <a:endParaRPr lang="en-US" sz="1836">
              <a:latin typeface="Segoe Sans Text"/>
              <a:cs typeface="Segoe Sans Text"/>
            </a:endParaRPr>
          </a:p>
          <a:p>
            <a:pPr lvl="1" indent="-182598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36">
                <a:latin typeface="Segoe Sans Text"/>
                <a:cs typeface="Segoe Sans Text"/>
              </a:rPr>
              <a:t>Uploads all the supported items to new branch</a:t>
            </a:r>
          </a:p>
          <a:p>
            <a:pPr lvl="1" indent="-182598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36">
                <a:latin typeface="Segoe Sans Text"/>
                <a:cs typeface="Segoe Sans Text"/>
              </a:rPr>
              <a:t>Useful to resolve Conflict </a:t>
            </a:r>
          </a:p>
          <a:p>
            <a:pPr marL="0" indent="0" defTabSz="932418">
              <a:buNone/>
              <a:defRPr/>
            </a:pPr>
            <a:endParaRPr lang="en-US" sz="2040">
              <a:solidFill>
                <a:srgbClr val="FFFFFF"/>
              </a:solidFill>
              <a:latin typeface="Segoe Sans Text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55B76-B69F-1A82-4193-3DB4B21E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29" y="972204"/>
            <a:ext cx="2945684" cy="29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9129F-A88F-8C02-67EB-B4DF0312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390" y="972203"/>
            <a:ext cx="3287322" cy="2265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FF633-1502-239A-F8E5-DB8C278FD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0" y="4156520"/>
            <a:ext cx="3885839" cy="27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9835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– GIT Integration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8" y="1259224"/>
            <a:ext cx="11601230" cy="4255011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DEMO</a:t>
            </a:r>
          </a:p>
          <a:p>
            <a:r>
              <a:rPr lang="en-US" dirty="0"/>
              <a:t>GIT Interactions</a:t>
            </a:r>
          </a:p>
          <a:p>
            <a:r>
              <a:rPr lang="en-US" dirty="0"/>
              <a:t>GIT File structure &amp; .platform file</a:t>
            </a:r>
          </a:p>
          <a:p>
            <a:r>
              <a:rPr lang="en-US" dirty="0"/>
              <a:t>Branch Out functionality</a:t>
            </a:r>
          </a:p>
          <a:p>
            <a:r>
              <a:rPr lang="en-US" dirty="0"/>
              <a:t>Switch &amp; Checkout functionality </a:t>
            </a:r>
          </a:p>
          <a:p>
            <a:r>
              <a:rPr lang="en-US" dirty="0"/>
              <a:t>Update &amp; Publish</a:t>
            </a:r>
          </a:p>
          <a:p>
            <a:r>
              <a:rPr lang="en-US" dirty="0"/>
              <a:t>Restoring to previous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5248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4D3C-89F4-0BCC-F359-CE288AFB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: Development Workflow</a:t>
            </a:r>
          </a:p>
        </p:txBody>
      </p:sp>
      <p:graphicFrame>
        <p:nvGraphicFramePr>
          <p:cNvPr id="19" name="Content Placeholder">
            <a:extLst>
              <a:ext uri="{FF2B5EF4-FFF2-40B4-BE49-F238E27FC236}">
                <a16:creationId xmlns:a16="http://schemas.microsoft.com/office/drawing/2014/main" id="{B350A45F-9C13-603D-E41A-4F99E924D4C8}"/>
              </a:ext>
            </a:extLst>
          </p:cNvPr>
          <p:cNvGraphicFramePr>
            <a:graphicFrameLocks noGrp="1"/>
          </p:cNvGraphicFramePr>
          <p:nvPr/>
        </p:nvGraphicFramePr>
        <p:xfrm>
          <a:off x="226417" y="1061159"/>
          <a:ext cx="6175122" cy="5742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6F46FA2F-597E-8DB2-CFA8-580A1C9489EA}"/>
              </a:ext>
            </a:extLst>
          </p:cNvPr>
          <p:cNvSpPr/>
          <p:nvPr/>
        </p:nvSpPr>
        <p:spPr>
          <a:xfrm>
            <a:off x="56305" y="1147183"/>
            <a:ext cx="340226" cy="30242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sz="1599"/>
              <a:t>1</a:t>
            </a:r>
            <a:endParaRPr lang="en-US" sz="1599">
              <a:cs typeface="Segoe U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6D91BB-2F8B-F87F-D647-DAF2F96159C6}"/>
              </a:ext>
            </a:extLst>
          </p:cNvPr>
          <p:cNvSpPr/>
          <p:nvPr/>
        </p:nvSpPr>
        <p:spPr>
          <a:xfrm>
            <a:off x="68841" y="4587245"/>
            <a:ext cx="340226" cy="30242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sz="1599"/>
              <a:t>4</a:t>
            </a:r>
            <a:endParaRPr lang="en-US" sz="1599">
              <a:cs typeface="Segoe U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62E551-77E0-D20C-15C6-FA0E346B15C5}"/>
              </a:ext>
            </a:extLst>
          </p:cNvPr>
          <p:cNvSpPr/>
          <p:nvPr/>
        </p:nvSpPr>
        <p:spPr>
          <a:xfrm>
            <a:off x="68841" y="3440558"/>
            <a:ext cx="340226" cy="30242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9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2599F7-FD03-C74E-0E74-3E51650B8673}"/>
              </a:ext>
            </a:extLst>
          </p:cNvPr>
          <p:cNvSpPr/>
          <p:nvPr/>
        </p:nvSpPr>
        <p:spPr>
          <a:xfrm>
            <a:off x="68841" y="2293871"/>
            <a:ext cx="340226" cy="30242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sz="1599"/>
              <a:t>2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D3716C4-2F6E-476B-8043-91789AD8E921}"/>
              </a:ext>
            </a:extLst>
          </p:cNvPr>
          <p:cNvGrpSpPr/>
          <p:nvPr/>
        </p:nvGrpSpPr>
        <p:grpSpPr>
          <a:xfrm>
            <a:off x="6875507" y="1828967"/>
            <a:ext cx="5369061" cy="3404693"/>
            <a:chOff x="6875507" y="1828967"/>
            <a:chExt cx="5369061" cy="340469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8B2DA5-4F8D-37EF-E8D6-03B7D0AF5392}"/>
                </a:ext>
              </a:extLst>
            </p:cNvPr>
            <p:cNvSpPr/>
            <p:nvPr/>
          </p:nvSpPr>
          <p:spPr>
            <a:xfrm>
              <a:off x="10564400" y="3716481"/>
              <a:ext cx="964271" cy="867081"/>
            </a:xfrm>
            <a:prstGeom prst="roundRect">
              <a:avLst/>
            </a:prstGeom>
            <a:solidFill>
              <a:srgbClr val="091F2C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nl-NL" sz="1350" kern="0">
                <a:solidFill>
                  <a:prstClr val="black"/>
                </a:solidFill>
                <a:latin typeface="Segoe Sans Text" panose="020F0502020204030204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1CE2E-C41F-ECBA-D9D2-041C1F627B64}"/>
                </a:ext>
              </a:extLst>
            </p:cNvPr>
            <p:cNvSpPr/>
            <p:nvPr/>
          </p:nvSpPr>
          <p:spPr>
            <a:xfrm>
              <a:off x="8715734" y="3682149"/>
              <a:ext cx="964271" cy="867081"/>
            </a:xfrm>
            <a:prstGeom prst="roundRect">
              <a:avLst/>
            </a:prstGeom>
            <a:solidFill>
              <a:srgbClr val="091F2C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nl-NL" sz="1350" kern="0">
                <a:solidFill>
                  <a:prstClr val="black"/>
                </a:solidFill>
                <a:latin typeface="Segoe Sans Text" panose="020F0502020204030204"/>
              </a:endParaRPr>
            </a:p>
          </p:txBody>
        </p:sp>
        <p:pic>
          <p:nvPicPr>
            <p:cNvPr id="6" name="Picture 5" descr="Git - Logo Downloads">
              <a:extLst>
                <a:ext uri="{FF2B5EF4-FFF2-40B4-BE49-F238E27FC236}">
                  <a16:creationId xmlns:a16="http://schemas.microsoft.com/office/drawing/2014/main" id="{984D678A-F27F-EBE9-0CFD-CB39878D3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510" y="3982091"/>
              <a:ext cx="386579" cy="39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Advanced Repository Creator - Visual Studio Marketplace">
              <a:extLst>
                <a:ext uri="{FF2B5EF4-FFF2-40B4-BE49-F238E27FC236}">
                  <a16:creationId xmlns:a16="http://schemas.microsoft.com/office/drawing/2014/main" id="{91D1F5A4-8551-7ED9-EBFD-9D81411F1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755" y="3578758"/>
              <a:ext cx="343736" cy="347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5C1CF0-399E-3559-3B10-BEF7206D4A5B}"/>
                </a:ext>
              </a:extLst>
            </p:cNvPr>
            <p:cNvSpPr txBox="1"/>
            <p:nvPr/>
          </p:nvSpPr>
          <p:spPr>
            <a:xfrm>
              <a:off x="10720893" y="4680317"/>
              <a:ext cx="847027" cy="553343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>
                <a:defRPr/>
              </a:pPr>
              <a:r>
                <a:rPr lang="nl-NL" sz="1400" kern="0">
                  <a:solidFill>
                    <a:prstClr val="black"/>
                  </a:solidFill>
                  <a:latin typeface="Segoe Sans Text" panose="020F0502020204030204"/>
                </a:rPr>
                <a:t>Main</a:t>
              </a:r>
            </a:p>
            <a:p>
              <a:pPr algn="ctr">
                <a:defRPr/>
              </a:pPr>
              <a:r>
                <a:rPr lang="nl-NL" sz="1400" kern="0">
                  <a:solidFill>
                    <a:prstClr val="black"/>
                  </a:solidFill>
                  <a:latin typeface="Segoe Sans Text" panose="020F0502020204030204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B97CB7-6850-1178-92B3-305BF95573D3}"/>
                </a:ext>
              </a:extLst>
            </p:cNvPr>
            <p:cNvSpPr txBox="1"/>
            <p:nvPr/>
          </p:nvSpPr>
          <p:spPr>
            <a:xfrm>
              <a:off x="8412171" y="4799257"/>
              <a:ext cx="1122611" cy="28319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80" tIns="34290" rIns="68580" bIns="34290"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nl-NL" sz="1400" kern="0">
                  <a:solidFill>
                    <a:prstClr val="black"/>
                  </a:solidFill>
                  <a:latin typeface="Segoe Sans Text" panose="020F0502020204030204"/>
                </a:rPr>
                <a:t>Feature</a:t>
              </a:r>
            </a:p>
            <a:p>
              <a:pPr>
                <a:defRPr/>
              </a:pPr>
              <a:r>
                <a:rPr lang="nl-NL" sz="1400" kern="0" err="1">
                  <a:solidFill>
                    <a:prstClr val="black"/>
                  </a:solidFill>
                  <a:latin typeface="Segoe Sans Text" panose="020F0502020204030204"/>
                </a:rPr>
                <a:t>branch</a:t>
              </a:r>
              <a:endParaRPr lang="nl-NL" sz="1400" kern="0" err="1">
                <a:solidFill>
                  <a:prstClr val="black"/>
                </a:solidFill>
                <a:latin typeface="Segoe Sans Text" panose="020F0502020204030204"/>
                <a:cs typeface="Segoe Sans Tex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27974E-A4E5-36C2-3A3F-BD408F559647}"/>
                </a:ext>
              </a:extLst>
            </p:cNvPr>
            <p:cNvGrpSpPr/>
            <p:nvPr/>
          </p:nvGrpSpPr>
          <p:grpSpPr>
            <a:xfrm>
              <a:off x="8508400" y="3628308"/>
              <a:ext cx="1061914" cy="1004804"/>
              <a:chOff x="2555500" y="4885636"/>
              <a:chExt cx="1547962" cy="1449833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1D44CC9-E3A6-6295-6D01-E5135BC01C14}"/>
                  </a:ext>
                </a:extLst>
              </p:cNvPr>
              <p:cNvSpPr/>
              <p:nvPr/>
            </p:nvSpPr>
            <p:spPr>
              <a:xfrm>
                <a:off x="2697836" y="5084357"/>
                <a:ext cx="1405626" cy="1251112"/>
              </a:xfrm>
              <a:prstGeom prst="roundRect">
                <a:avLst/>
              </a:prstGeom>
              <a:solidFill>
                <a:srgbClr val="091F2C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nl-NL" sz="1350" kern="0">
                  <a:solidFill>
                    <a:prstClr val="black"/>
                  </a:solidFill>
                  <a:latin typeface="Segoe Sans Text" panose="020F0502020204030204"/>
                </a:endParaRPr>
              </a:p>
            </p:txBody>
          </p:sp>
          <p:pic>
            <p:nvPicPr>
              <p:cNvPr id="59" name="Picture 58" descr="Git - Logo Downloads">
                <a:extLst>
                  <a:ext uri="{FF2B5EF4-FFF2-40B4-BE49-F238E27FC236}">
                    <a16:creationId xmlns:a16="http://schemas.microsoft.com/office/drawing/2014/main" id="{B3434A52-BA6B-31A8-A291-C37CB11F5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613" y="5467604"/>
                <a:ext cx="563520" cy="5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Advanced Repository Creator - Visual Studio Marketplace">
                <a:extLst>
                  <a:ext uri="{FF2B5EF4-FFF2-40B4-BE49-F238E27FC236}">
                    <a16:creationId xmlns:a16="http://schemas.microsoft.com/office/drawing/2014/main" id="{8088B809-0BE7-53DC-3A13-77A445CAAF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500" y="4885636"/>
                <a:ext cx="501067" cy="500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898C38-AFE2-36C5-9682-05049DB4341D}"/>
                </a:ext>
              </a:extLst>
            </p:cNvPr>
            <p:cNvGrpSpPr/>
            <p:nvPr/>
          </p:nvGrpSpPr>
          <p:grpSpPr>
            <a:xfrm rot="5400000">
              <a:off x="8841380" y="3152844"/>
              <a:ext cx="493598" cy="376489"/>
              <a:chOff x="8405139" y="5446897"/>
              <a:chExt cx="932262" cy="715516"/>
            </a:xfrm>
          </p:grpSpPr>
          <p:pic>
            <p:nvPicPr>
              <p:cNvPr id="56" name="Graphic 55" descr="Arrow Right with solid fill">
                <a:extLst>
                  <a:ext uri="{FF2B5EF4-FFF2-40B4-BE49-F238E27FC236}">
                    <a16:creationId xmlns:a16="http://schemas.microsoft.com/office/drawing/2014/main" id="{F8813E89-5379-B67B-09F4-3CCFDCE63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8405139" y="5451093"/>
                <a:ext cx="708699" cy="711320"/>
              </a:xfrm>
              <a:prstGeom prst="rect">
                <a:avLst/>
              </a:prstGeom>
            </p:spPr>
          </p:pic>
          <p:pic>
            <p:nvPicPr>
              <p:cNvPr id="57" name="Graphic 56" descr="Arrow Right with solid fill">
                <a:extLst>
                  <a:ext uri="{FF2B5EF4-FFF2-40B4-BE49-F238E27FC236}">
                    <a16:creationId xmlns:a16="http://schemas.microsoft.com/office/drawing/2014/main" id="{90DA88A0-F116-3719-881B-27AA79A4A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28703" y="5446897"/>
                <a:ext cx="708698" cy="71132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FDE9DE-AE30-61C0-7463-699A88C1EA26}"/>
                </a:ext>
              </a:extLst>
            </p:cNvPr>
            <p:cNvSpPr txBox="1"/>
            <p:nvPr/>
          </p:nvSpPr>
          <p:spPr>
            <a:xfrm>
              <a:off x="9105427" y="3160738"/>
              <a:ext cx="504284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Sync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35CEB2-7E69-0A03-73F9-09D0B9B4A9EA}"/>
                </a:ext>
              </a:extLst>
            </p:cNvPr>
            <p:cNvGrpSpPr/>
            <p:nvPr/>
          </p:nvGrpSpPr>
          <p:grpSpPr>
            <a:xfrm>
              <a:off x="8541516" y="1830747"/>
              <a:ext cx="1073997" cy="923436"/>
              <a:chOff x="3761650" y="2505955"/>
              <a:chExt cx="1431994" cy="123124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EC49DF4-5846-9824-9AF7-1769AC931D45}"/>
                  </a:ext>
                </a:extLst>
              </p:cNvPr>
              <p:cNvSpPr/>
              <p:nvPr/>
            </p:nvSpPr>
            <p:spPr>
              <a:xfrm>
                <a:off x="4064457" y="2581953"/>
                <a:ext cx="1129187" cy="1038440"/>
              </a:xfrm>
              <a:prstGeom prst="roundRect">
                <a:avLst/>
              </a:prstGeom>
              <a:solidFill>
                <a:srgbClr val="215B61"/>
              </a:solidFill>
              <a:ln w="12700" cap="flat" cmpd="sng" algn="ctr">
                <a:solidFill>
                  <a:srgbClr val="F0F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nl-NL" sz="1350" kern="0">
                  <a:solidFill>
                    <a:prstClr val="black"/>
                  </a:solidFill>
                  <a:latin typeface="Segoe Sans Text" panose="020F0502020204030204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0034C45-DFDB-B772-C5A0-CA659E51F681}"/>
                  </a:ext>
                </a:extLst>
              </p:cNvPr>
              <p:cNvSpPr/>
              <p:nvPr/>
            </p:nvSpPr>
            <p:spPr>
              <a:xfrm>
                <a:off x="3910304" y="2698762"/>
                <a:ext cx="1129187" cy="1038440"/>
              </a:xfrm>
              <a:prstGeom prst="roundRect">
                <a:avLst/>
              </a:prstGeom>
              <a:solidFill>
                <a:srgbClr val="215B61"/>
              </a:solidFill>
              <a:ln w="12700" cap="flat" cmpd="sng" algn="ctr">
                <a:solidFill>
                  <a:srgbClr val="F0F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nl-NL" sz="1350" kern="0">
                  <a:solidFill>
                    <a:prstClr val="black"/>
                  </a:solidFill>
                  <a:latin typeface="Segoe Sans Text" panose="020F0502020204030204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9375A02-EA95-2BD9-007D-6ACE404A7596}"/>
                  </a:ext>
                </a:extLst>
              </p:cNvPr>
              <p:cNvGrpSpPr/>
              <p:nvPr/>
            </p:nvGrpSpPr>
            <p:grpSpPr>
              <a:xfrm>
                <a:off x="3761650" y="2505955"/>
                <a:ext cx="445890" cy="487563"/>
                <a:chOff x="1447255" y="2216577"/>
                <a:chExt cx="1080000" cy="108000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9D2E0CB-EA0E-8A39-30ED-C3229B02310C}"/>
                    </a:ext>
                  </a:extLst>
                </p:cNvPr>
                <p:cNvSpPr/>
                <p:nvPr/>
              </p:nvSpPr>
              <p:spPr>
                <a:xfrm>
                  <a:off x="1447255" y="2216577"/>
                  <a:ext cx="1080000" cy="1080000"/>
                </a:xfrm>
                <a:prstGeom prst="ellipse">
                  <a:avLst/>
                </a:prstGeom>
                <a:solidFill>
                  <a:srgbClr val="F0F0F0"/>
                </a:solidFill>
                <a:ln w="12700" cap="flat" cmpd="sng" algn="ctr">
                  <a:solidFill>
                    <a:srgbClr val="091F2C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nl-NL" sz="1350" kern="0">
                    <a:solidFill>
                      <a:prstClr val="black"/>
                    </a:solidFill>
                    <a:latin typeface="Segoe Sans Text" panose="020F0502020204030204"/>
                  </a:endParaRP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C3A4F777-DF83-C012-8077-0474D948B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6945" t="11511" r="14351" b="12010"/>
                <a:stretch/>
              </p:blipFill>
              <p:spPr>
                <a:xfrm>
                  <a:off x="1621971" y="2476500"/>
                  <a:ext cx="734785" cy="580479"/>
                </a:xfrm>
                <a:prstGeom prst="rect">
                  <a:avLst/>
                </a:prstGeom>
                <a:solidFill>
                  <a:srgbClr val="265226"/>
                </a:solidFill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7C46477-516D-A68F-9986-2CFAB41587C7}"/>
                  </a:ext>
                </a:extLst>
              </p:cNvPr>
              <p:cNvGrpSpPr/>
              <p:nvPr/>
            </p:nvGrpSpPr>
            <p:grpSpPr>
              <a:xfrm>
                <a:off x="4031068" y="2789672"/>
                <a:ext cx="952129" cy="875144"/>
                <a:chOff x="2918732" y="2598963"/>
                <a:chExt cx="1040946" cy="947060"/>
              </a:xfrm>
            </p:grpSpPr>
            <p:pic>
              <p:nvPicPr>
                <p:cNvPr id="51" name="Picture 50" descr="A white circle with green arrows&#10;&#10;Description automatically generated">
                  <a:extLst>
                    <a:ext uri="{FF2B5EF4-FFF2-40B4-BE49-F238E27FC236}">
                      <a16:creationId xmlns:a16="http://schemas.microsoft.com/office/drawing/2014/main" id="{6EF56EBC-F2B2-203C-3313-16B377C10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31052" y="2598963"/>
                  <a:ext cx="428626" cy="415019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green and white spool&#10;&#10;Description automatically generated">
                  <a:extLst>
                    <a:ext uri="{FF2B5EF4-FFF2-40B4-BE49-F238E27FC236}">
                      <a16:creationId xmlns:a16="http://schemas.microsoft.com/office/drawing/2014/main" id="{68C68456-0EC8-D1E0-3339-98756D8A3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8732" y="3116035"/>
                  <a:ext cx="428625" cy="415018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lue and white house&#10;&#10;Description automatically generated">
                  <a:extLst>
                    <a:ext uri="{FF2B5EF4-FFF2-40B4-BE49-F238E27FC236}">
                      <a16:creationId xmlns:a16="http://schemas.microsoft.com/office/drawing/2014/main" id="{FCAF217E-9705-5D82-2517-7E70FC06E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3917" y="3101068"/>
                  <a:ext cx="342901" cy="4449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Graphic 14" descr="Arrow Right with solid fill">
              <a:extLst>
                <a:ext uri="{FF2B5EF4-FFF2-40B4-BE49-F238E27FC236}">
                  <a16:creationId xmlns:a16="http://schemas.microsoft.com/office/drawing/2014/main" id="{15677359-0715-7906-DEAB-250ED35D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9829146" y="3759875"/>
              <a:ext cx="486173" cy="492979"/>
            </a:xfrm>
            <a:prstGeom prst="rect">
              <a:avLst/>
            </a:prstGeom>
          </p:spPr>
        </p:pic>
        <p:pic>
          <p:nvPicPr>
            <p:cNvPr id="16" name="Graphic 15" descr="Arrow Right with solid fill">
              <a:extLst>
                <a:ext uri="{FF2B5EF4-FFF2-40B4-BE49-F238E27FC236}">
                  <a16:creationId xmlns:a16="http://schemas.microsoft.com/office/drawing/2014/main" id="{EDE1AD3E-B1ED-F70E-5285-CDB2BB92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847188" y="4062173"/>
              <a:ext cx="486173" cy="4929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C7A8E-E152-9EC1-5F98-DD95C4D89E96}"/>
                </a:ext>
              </a:extLst>
            </p:cNvPr>
            <p:cNvSpPr txBox="1"/>
            <p:nvPr/>
          </p:nvSpPr>
          <p:spPr>
            <a:xfrm>
              <a:off x="9799096" y="4369915"/>
              <a:ext cx="65492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Merge</a:t>
              </a:r>
              <a:endParaRPr lang="nl-NL" sz="1400">
                <a:solidFill>
                  <a:prstClr val="black"/>
                </a:solidFill>
                <a:latin typeface="Segoe Sans Text" panose="020F0502020204030204"/>
                <a:cs typeface="Segoe Sans Tex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4BD0E-347C-01A3-BA4B-0A5D18DD8168}"/>
                </a:ext>
              </a:extLst>
            </p:cNvPr>
            <p:cNvSpPr txBox="1"/>
            <p:nvPr/>
          </p:nvSpPr>
          <p:spPr>
            <a:xfrm>
              <a:off x="9762104" y="3634981"/>
              <a:ext cx="684400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Branch</a:t>
              </a:r>
              <a:endParaRPr lang="en-US" sz="1400">
                <a:solidFill>
                  <a:prstClr val="black"/>
                </a:solidFill>
                <a:latin typeface="Segoe Sans Text" panose="020F050202020403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62056-F1AC-71EF-907D-FF48B212A6E5}"/>
                </a:ext>
              </a:extLst>
            </p:cNvPr>
            <p:cNvSpPr txBox="1"/>
            <p:nvPr/>
          </p:nvSpPr>
          <p:spPr>
            <a:xfrm>
              <a:off x="8564437" y="2767273"/>
              <a:ext cx="1150969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>
                <a:defRPr/>
              </a:pPr>
              <a:r>
                <a:rPr lang="nl-NL" sz="1000">
                  <a:solidFill>
                    <a:prstClr val="black"/>
                  </a:solidFill>
                  <a:latin typeface="Segoe Sans Text" panose="020F0502020204030204"/>
                </a:rPr>
                <a:t>Feature Workspaces</a:t>
              </a:r>
              <a:endParaRPr lang="nl-NL" sz="1000">
                <a:solidFill>
                  <a:prstClr val="black"/>
                </a:solidFill>
                <a:latin typeface="Segoe Sans Text" panose="020F0502020204030204"/>
                <a:cs typeface="Segoe Sans Text"/>
              </a:endParaRPr>
            </a:p>
          </p:txBody>
        </p:sp>
        <p:pic>
          <p:nvPicPr>
            <p:cNvPr id="21" name="Graphic 20" descr="Laptop with solid fill">
              <a:extLst>
                <a:ext uri="{FF2B5EF4-FFF2-40B4-BE49-F238E27FC236}">
                  <a16:creationId xmlns:a16="http://schemas.microsoft.com/office/drawing/2014/main" id="{15BE2FFD-61E4-6097-3D57-46B93FBEC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94681" y="3824109"/>
              <a:ext cx="685800" cy="685800"/>
            </a:xfrm>
            <a:prstGeom prst="rect">
              <a:avLst/>
            </a:prstGeom>
          </p:spPr>
        </p:pic>
        <p:pic>
          <p:nvPicPr>
            <p:cNvPr id="26" name="Graphic 25" descr="Arrow Right with solid fill">
              <a:extLst>
                <a:ext uri="{FF2B5EF4-FFF2-40B4-BE49-F238E27FC236}">
                  <a16:creationId xmlns:a16="http://schemas.microsoft.com/office/drawing/2014/main" id="{FBF05E5B-AD08-CDA2-7294-78BFD4B4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7883369" y="3809594"/>
              <a:ext cx="486173" cy="492979"/>
            </a:xfrm>
            <a:prstGeom prst="rect">
              <a:avLst/>
            </a:prstGeom>
          </p:spPr>
        </p:pic>
        <p:pic>
          <p:nvPicPr>
            <p:cNvPr id="27" name="Graphic 26" descr="Arrow Right with solid fill">
              <a:extLst>
                <a:ext uri="{FF2B5EF4-FFF2-40B4-BE49-F238E27FC236}">
                  <a16:creationId xmlns:a16="http://schemas.microsoft.com/office/drawing/2014/main" id="{DAFC038A-4D59-2B90-D75C-928832DF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01411" y="4111892"/>
              <a:ext cx="486173" cy="49298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F72AF7-3F73-EC4B-737C-5BEFEEA2E235}"/>
                </a:ext>
              </a:extLst>
            </p:cNvPr>
            <p:cNvSpPr txBox="1"/>
            <p:nvPr/>
          </p:nvSpPr>
          <p:spPr>
            <a:xfrm>
              <a:off x="7853320" y="4419635"/>
              <a:ext cx="578960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Push</a:t>
              </a:r>
              <a:endParaRPr lang="nl-NL" sz="1400">
                <a:solidFill>
                  <a:prstClr val="black"/>
                </a:solidFill>
                <a:latin typeface="Segoe Sans Text" panose="020F0502020204030204"/>
                <a:cs typeface="Segoe Sans Tex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56232-B329-718D-7B91-18848E203C64}"/>
                </a:ext>
              </a:extLst>
            </p:cNvPr>
            <p:cNvSpPr txBox="1"/>
            <p:nvPr/>
          </p:nvSpPr>
          <p:spPr>
            <a:xfrm>
              <a:off x="7853319" y="3707639"/>
              <a:ext cx="606964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Pull</a:t>
              </a:r>
              <a:endParaRPr lang="en-US" sz="1400" err="1">
                <a:solidFill>
                  <a:prstClr val="black"/>
                </a:solidFill>
                <a:latin typeface="Segoe Sans Text" panose="020F0502020204030204"/>
              </a:endParaRPr>
            </a:p>
          </p:txBody>
        </p:sp>
        <p:pic>
          <p:nvPicPr>
            <p:cNvPr id="45" name="Graphic 44" descr="Arrow Right with solid fill">
              <a:extLst>
                <a:ext uri="{FF2B5EF4-FFF2-40B4-BE49-F238E27FC236}">
                  <a16:creationId xmlns:a16="http://schemas.microsoft.com/office/drawing/2014/main" id="{938F95AB-565E-E4C1-D81E-A1E8A8593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10827180" y="3215228"/>
              <a:ext cx="451878" cy="3742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B712E7-03B9-6B40-4EBE-73737CF5E418}"/>
                </a:ext>
              </a:extLst>
            </p:cNvPr>
            <p:cNvSpPr txBox="1"/>
            <p:nvPr/>
          </p:nvSpPr>
          <p:spPr>
            <a:xfrm>
              <a:off x="11144406" y="3227714"/>
              <a:ext cx="847027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>
                <a:defRPr/>
              </a:pPr>
              <a:r>
                <a:rPr lang="nl-NL" sz="1400">
                  <a:solidFill>
                    <a:prstClr val="black"/>
                  </a:solidFill>
                  <a:latin typeface="Segoe Sans Text" panose="020F0502020204030204"/>
                </a:rPr>
                <a:t>Update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E50FE9F-A46C-3AD7-10AD-A00270A2ECCF}"/>
                </a:ext>
              </a:extLst>
            </p:cNvPr>
            <p:cNvSpPr/>
            <p:nvPr/>
          </p:nvSpPr>
          <p:spPr>
            <a:xfrm>
              <a:off x="10604762" y="1973572"/>
              <a:ext cx="846890" cy="778830"/>
            </a:xfrm>
            <a:prstGeom prst="roundRect">
              <a:avLst/>
            </a:prstGeom>
            <a:solidFill>
              <a:srgbClr val="215B61"/>
            </a:solidFill>
            <a:ln w="12700" cap="flat" cmpd="sng" algn="ctr">
              <a:solidFill>
                <a:srgbClr val="F0F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nl-NL" sz="1350" kern="0">
                <a:solidFill>
                  <a:prstClr val="black"/>
                </a:solidFill>
                <a:latin typeface="Segoe Sans Text" panose="020F0502020204030204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79FCFF2-C23F-4950-07F5-2F52D942A5F1}"/>
                </a:ext>
              </a:extLst>
            </p:cNvPr>
            <p:cNvGrpSpPr/>
            <p:nvPr/>
          </p:nvGrpSpPr>
          <p:grpSpPr>
            <a:xfrm>
              <a:off x="10493271" y="1828967"/>
              <a:ext cx="334418" cy="365672"/>
              <a:chOff x="1447255" y="2216577"/>
              <a:chExt cx="1080000" cy="1080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2B2BD1-C833-C717-0526-5A52896E3021}"/>
                  </a:ext>
                </a:extLst>
              </p:cNvPr>
              <p:cNvSpPr/>
              <p:nvPr/>
            </p:nvSpPr>
            <p:spPr>
              <a:xfrm>
                <a:off x="1447255" y="2216577"/>
                <a:ext cx="1080000" cy="1080000"/>
              </a:xfrm>
              <a:prstGeom prst="ellipse">
                <a:avLst/>
              </a:prstGeom>
              <a:solidFill>
                <a:srgbClr val="F0F0F0"/>
              </a:solidFill>
              <a:ln w="12700" cap="flat" cmpd="sng" algn="ctr">
                <a:solidFill>
                  <a:srgbClr val="091F2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nl-NL" sz="1350" kern="0">
                  <a:solidFill>
                    <a:prstClr val="black"/>
                  </a:solidFill>
                  <a:latin typeface="Segoe Sans Text" panose="020F0502020204030204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9D4E272-E125-A264-4A3A-A27CDADBFA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6945" t="11511" r="14351" b="12010"/>
              <a:stretch/>
            </p:blipFill>
            <p:spPr>
              <a:xfrm>
                <a:off x="1621971" y="2476500"/>
                <a:ext cx="734785" cy="580479"/>
              </a:xfrm>
              <a:prstGeom prst="rect">
                <a:avLst/>
              </a:prstGeom>
              <a:solidFill>
                <a:srgbClr val="265226"/>
              </a:solidFill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0149E7-4F89-B233-048F-AC2C49957060}"/>
                </a:ext>
              </a:extLst>
            </p:cNvPr>
            <p:cNvGrpSpPr/>
            <p:nvPr/>
          </p:nvGrpSpPr>
          <p:grpSpPr>
            <a:xfrm>
              <a:off x="10695337" y="2041755"/>
              <a:ext cx="714098" cy="656358"/>
              <a:chOff x="2918732" y="2598963"/>
              <a:chExt cx="1040946" cy="947060"/>
            </a:xfrm>
          </p:grpSpPr>
          <p:pic>
            <p:nvPicPr>
              <p:cNvPr id="40" name="Picture 39" descr="A white circle with green arrows&#10;&#10;Description automatically generated">
                <a:extLst>
                  <a:ext uri="{FF2B5EF4-FFF2-40B4-BE49-F238E27FC236}">
                    <a16:creationId xmlns:a16="http://schemas.microsoft.com/office/drawing/2014/main" id="{22C943EC-3A88-06D7-6B97-3C09E3DAB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1052" y="2598963"/>
                <a:ext cx="428626" cy="415019"/>
              </a:xfrm>
              <a:prstGeom prst="rect">
                <a:avLst/>
              </a:prstGeom>
            </p:spPr>
          </p:pic>
          <p:pic>
            <p:nvPicPr>
              <p:cNvPr id="41" name="Picture 40" descr="A green and white spool&#10;&#10;Description automatically generated">
                <a:extLst>
                  <a:ext uri="{FF2B5EF4-FFF2-40B4-BE49-F238E27FC236}">
                    <a16:creationId xmlns:a16="http://schemas.microsoft.com/office/drawing/2014/main" id="{321D0886-9DE9-9D3C-049A-427E6999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8732" y="3116035"/>
                <a:ext cx="428625" cy="415018"/>
              </a:xfrm>
              <a:prstGeom prst="rect">
                <a:avLst/>
              </a:prstGeom>
            </p:spPr>
          </p:pic>
          <p:pic>
            <p:nvPicPr>
              <p:cNvPr id="42" name="Picture 41" descr="A blue and white house&#10;&#10;Description automatically generated">
                <a:extLst>
                  <a:ext uri="{FF2B5EF4-FFF2-40B4-BE49-F238E27FC236}">
                    <a16:creationId xmlns:a16="http://schemas.microsoft.com/office/drawing/2014/main" id="{D3D6C710-74C3-5058-9164-CFD75DCA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3917" y="3101068"/>
                <a:ext cx="342901" cy="444955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F8BB82-9940-BCA0-AF01-359098FCF0CB}"/>
                </a:ext>
              </a:extLst>
            </p:cNvPr>
            <p:cNvSpPr txBox="1"/>
            <p:nvPr/>
          </p:nvSpPr>
          <p:spPr>
            <a:xfrm>
              <a:off x="10452722" y="2784337"/>
              <a:ext cx="1150969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>
                <a:defRPr/>
              </a:pPr>
              <a:r>
                <a:rPr lang="nl-NL" sz="1000">
                  <a:solidFill>
                    <a:prstClr val="black"/>
                  </a:solidFill>
                  <a:latin typeface="Segoe Sans Text" panose="020F0502020204030204"/>
                </a:rPr>
                <a:t>Main Dev Workspace</a:t>
              </a:r>
              <a:endParaRPr lang="nl-NL" sz="1000">
                <a:solidFill>
                  <a:prstClr val="black"/>
                </a:solidFill>
                <a:latin typeface="Segoe Sans Text" panose="020F0502020204030204"/>
                <a:cs typeface="Segoe Sans Text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2997724-FA12-CF07-F3FA-B1B786BE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08282" y="1973572"/>
              <a:ext cx="702576" cy="627030"/>
            </a:xfrm>
            <a:prstGeom prst="rect">
              <a:avLst/>
            </a:prstGeom>
          </p:spPr>
        </p:pic>
        <p:pic>
          <p:nvPicPr>
            <p:cNvPr id="37" name="Graphic 36" descr="Arrow Right with solid fill">
              <a:extLst>
                <a:ext uri="{FF2B5EF4-FFF2-40B4-BE49-F238E27FC236}">
                  <a16:creationId xmlns:a16="http://schemas.microsoft.com/office/drawing/2014/main" id="{B45B4E7A-2484-067C-CBF5-74F9BCAAA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74110" y="2082893"/>
              <a:ext cx="486173" cy="4929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8F013D-1630-CB03-3694-83FFB8F20436}"/>
                </a:ext>
              </a:extLst>
            </p:cNvPr>
            <p:cNvSpPr txBox="1"/>
            <p:nvPr/>
          </p:nvSpPr>
          <p:spPr>
            <a:xfrm>
              <a:off x="6938370" y="2676530"/>
              <a:ext cx="1048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prstClr val="black"/>
                  </a:solidFill>
                  <a:latin typeface="Segoe Sans Text" panose="020F0502020204030204"/>
                </a:rPr>
                <a:t>Web UI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023172-ED55-68FD-31A6-C87FA8D0D344}"/>
                </a:ext>
              </a:extLst>
            </p:cNvPr>
            <p:cNvSpPr txBox="1"/>
            <p:nvPr/>
          </p:nvSpPr>
          <p:spPr>
            <a:xfrm>
              <a:off x="6875507" y="4396138"/>
              <a:ext cx="1048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prstClr val="black"/>
                  </a:solidFill>
                  <a:latin typeface="Segoe Sans Text" panose="020F0502020204030204"/>
                </a:rPr>
                <a:t>IDE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E68679A-D7BD-2B88-98CD-6E6103DB6F91}"/>
                </a:ext>
              </a:extLst>
            </p:cNvPr>
            <p:cNvSpPr/>
            <p:nvPr/>
          </p:nvSpPr>
          <p:spPr>
            <a:xfrm>
              <a:off x="10202497" y="2714590"/>
              <a:ext cx="340226" cy="302423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7" tIns="45713" rIns="91427" bIns="45713" rtlCol="0" anchor="ctr"/>
            <a:lstStyle/>
            <a:p>
              <a:pPr algn="ctr"/>
              <a:r>
                <a:rPr lang="en-US" sz="1599"/>
                <a:t>1</a:t>
              </a:r>
              <a:endParaRPr lang="en-US" sz="1599">
                <a:cs typeface="Segoe UI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2E6E67FA-C4A9-C9FB-842C-C0E6A2627081}"/>
                </a:ext>
              </a:extLst>
            </p:cNvPr>
            <p:cNvSpPr/>
            <p:nvPr/>
          </p:nvSpPr>
          <p:spPr>
            <a:xfrm>
              <a:off x="8257017" y="2697777"/>
              <a:ext cx="340226" cy="302423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7" tIns="45713" rIns="91427" bIns="45713" rtlCol="0" anchor="ctr"/>
            <a:lstStyle/>
            <a:p>
              <a:pPr algn="ctr"/>
              <a:r>
                <a:rPr lang="en-US" sz="1599"/>
                <a:t>2</a:t>
              </a:r>
              <a:endParaRPr lang="en-US" sz="1599">
                <a:cs typeface="Segoe UI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1BC1B38-29BF-813B-5F5D-20F015EC79E2}"/>
                </a:ext>
              </a:extLst>
            </p:cNvPr>
            <p:cNvSpPr/>
            <p:nvPr/>
          </p:nvSpPr>
          <p:spPr>
            <a:xfrm>
              <a:off x="10202497" y="4799257"/>
              <a:ext cx="340226" cy="302423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7" tIns="45713" rIns="91427" bIns="45713" rtlCol="0" anchor="ctr"/>
            <a:lstStyle/>
            <a:p>
              <a:pPr algn="ctr"/>
              <a:r>
                <a:rPr lang="en-US" sz="1599"/>
                <a:t>3</a:t>
              </a:r>
              <a:endParaRPr lang="en-US" sz="1599">
                <a:cs typeface="Segoe UI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ED4FA45-3BE7-43BD-9A25-FC979D157CC2}"/>
                </a:ext>
              </a:extLst>
            </p:cNvPr>
            <p:cNvSpPr/>
            <p:nvPr/>
          </p:nvSpPr>
          <p:spPr>
            <a:xfrm>
              <a:off x="11904342" y="3179455"/>
              <a:ext cx="340226" cy="302423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7" tIns="45713" rIns="91427" bIns="45713" rtlCol="0" anchor="ctr"/>
            <a:lstStyle/>
            <a:p>
              <a:pPr algn="ctr"/>
              <a:r>
                <a:rPr lang="en-US" sz="1599"/>
                <a:t>4</a:t>
              </a:r>
              <a:endParaRPr lang="en-US" sz="1599"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54557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2764-6F3A-A337-F3DF-B2E79712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A989-20D6-A8B7-920F-9F0F2B60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Segoe UI Semibold"/>
              </a:rPr>
              <a:t>Demo – Multiple Developers Working In A Project</a:t>
            </a:r>
            <a:endParaRPr lang="en-US" sz="3600" b="0">
              <a:solidFill>
                <a:srgbClr val="000000"/>
              </a:solidFill>
              <a:cs typeface="Segoe UI Semibold"/>
            </a:endParaRPr>
          </a:p>
          <a:p>
            <a:endParaRPr lang="en-US" sz="355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78D8B8-6AC8-D7B2-A427-8A9F83337F37}"/>
              </a:ext>
            </a:extLst>
          </p:cNvPr>
          <p:cNvSpPr txBox="1">
            <a:spLocks/>
          </p:cNvSpPr>
          <p:nvPr/>
        </p:nvSpPr>
        <p:spPr>
          <a:xfrm>
            <a:off x="414448" y="1259224"/>
            <a:ext cx="11601230" cy="3162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9594" marR="0" indent="-339594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b="0" kern="1200" spc="-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4252" marR="0" indent="-349116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7426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1" kern="1200" spc="0" baseline="0">
                <a:solidFill>
                  <a:srgbClr val="002060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518913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1505" marR="0" indent="-412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DEMO</a:t>
            </a:r>
          </a:p>
          <a:p>
            <a:r>
              <a:rPr lang="en-US" dirty="0"/>
              <a:t>Creation &amp; Initialization of Feature Workspace</a:t>
            </a:r>
          </a:p>
          <a:p>
            <a:r>
              <a:rPr lang="en-US" dirty="0"/>
              <a:t>Data Seeding in Feature workspace</a:t>
            </a:r>
          </a:p>
          <a:p>
            <a:r>
              <a:rPr lang="en-US" dirty="0"/>
              <a:t>PR Management</a:t>
            </a:r>
          </a:p>
          <a:p>
            <a:r>
              <a:rPr lang="en-US" dirty="0"/>
              <a:t>ADO Pipeline to Sync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674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REST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47481"/>
          </a:xfrm>
        </p:spPr>
        <p:txBody>
          <a:bodyPr/>
          <a:lstStyle/>
          <a:p>
            <a:r>
              <a:rPr lang="en-US" dirty="0"/>
              <a:t>Fabric REST API used to create and manage workspaces and workspace items</a:t>
            </a:r>
          </a:p>
          <a:p>
            <a:pPr lvl="1"/>
            <a:r>
              <a:rPr lang="en-US" dirty="0"/>
              <a:t>Fabric REST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REST API can be called as  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 or as 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REST API from Entra Id</a:t>
            </a:r>
          </a:p>
          <a:p>
            <a:pPr lvl="1"/>
            <a:r>
              <a:rPr lang="en-US" dirty="0"/>
              <a:t>Caller must transmit access token in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 for each API call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963562" y="4184722"/>
            <a:ext cx="2296142" cy="189019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545473" y="4191855"/>
            <a:ext cx="2372070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435818" y="4191855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 – Multiple Developers Working In A Project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110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00BD1B-4014-1E0B-6F9B-EEE9349A9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719"/>
              </p:ext>
            </p:extLst>
          </p:nvPr>
        </p:nvGraphicFramePr>
        <p:xfrm>
          <a:off x="314326" y="1018696"/>
          <a:ext cx="4898058" cy="127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767">
                  <a:extLst>
                    <a:ext uri="{9D8B030D-6E8A-4147-A177-3AD203B41FA5}">
                      <a16:colId xmlns:a16="http://schemas.microsoft.com/office/drawing/2014/main" val="1165824939"/>
                    </a:ext>
                  </a:extLst>
                </a:gridCol>
                <a:gridCol w="3885291">
                  <a:extLst>
                    <a:ext uri="{9D8B030D-6E8A-4147-A177-3AD203B41FA5}">
                      <a16:colId xmlns:a16="http://schemas.microsoft.com/office/drawing/2014/main" val="2072851657"/>
                    </a:ext>
                  </a:extLst>
                </a:gridCol>
              </a:tblGrid>
              <a:tr h="318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Person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Role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extLst>
                  <a:ext uri="{0D108BD9-81ED-4DB2-BD59-A6C34878D82A}">
                    <a16:rowId xmlns:a16="http://schemas.microsoft.com/office/drawing/2014/main" val="266541924"/>
                  </a:ext>
                </a:extLst>
              </a:tr>
              <a:tr h="318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Jessy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Team Lead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extLst>
                  <a:ext uri="{0D108BD9-81ED-4DB2-BD59-A6C34878D82A}">
                    <a16:rowId xmlns:a16="http://schemas.microsoft.com/office/drawing/2014/main" val="2715367026"/>
                  </a:ext>
                </a:extLst>
              </a:tr>
              <a:tr h="318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Alex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Data Integration Developer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extLst>
                  <a:ext uri="{0D108BD9-81ED-4DB2-BD59-A6C34878D82A}">
                    <a16:rowId xmlns:a16="http://schemas.microsoft.com/office/drawing/2014/main" val="3269336024"/>
                  </a:ext>
                </a:extLst>
              </a:tr>
              <a:tr h="318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Tom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Data Engineering Developer</a:t>
                      </a:r>
                      <a:endParaRPr lang="en-US" sz="33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935" marR="69935" marT="0" marB="0"/>
                </a:tc>
                <a:extLst>
                  <a:ext uri="{0D108BD9-81ED-4DB2-BD59-A6C34878D82A}">
                    <a16:rowId xmlns:a16="http://schemas.microsoft.com/office/drawing/2014/main" val="26425288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4D2020-DCD2-E7D2-1CD7-4FFBC811CECE}"/>
              </a:ext>
            </a:extLst>
          </p:cNvPr>
          <p:cNvSpPr txBox="1"/>
          <p:nvPr/>
        </p:nvSpPr>
        <p:spPr>
          <a:xfrm>
            <a:off x="165420" y="2842622"/>
            <a:ext cx="10978202" cy="2301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656" indent="-349656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Jessy sets up the development workspace connected to development branch</a:t>
            </a:r>
          </a:p>
          <a:p>
            <a:pPr marL="349656" indent="-349656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Team creates feature workspaces by leveraging  “Branch out” option from the Dev workspace, connecting to their respective feature branches</a:t>
            </a:r>
          </a:p>
          <a:p>
            <a:pPr marL="349656" indent="-349656" algn="just">
              <a:lnSpc>
                <a:spcPct val="107000"/>
              </a:lnSpc>
              <a:spcAft>
                <a:spcPts val="816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Team works in their feature workspaces and commits changes to feature branches</a:t>
            </a:r>
          </a:p>
          <a:p>
            <a:pPr marL="349656" indent="-349656" algn="just">
              <a:lnSpc>
                <a:spcPct val="107000"/>
              </a:lnSpc>
              <a:spcAft>
                <a:spcPts val="816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Team raises PR which Jessy reviews &amp; merge to Dev branch</a:t>
            </a:r>
          </a:p>
          <a:p>
            <a:pPr marL="349656" indent="-349656" algn="just">
              <a:lnSpc>
                <a:spcPct val="107000"/>
              </a:lnSpc>
              <a:spcAft>
                <a:spcPts val="816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pipeline synchronizes changed items from Dev branch to Dev workspaces</a:t>
            </a:r>
          </a:p>
        </p:txBody>
      </p:sp>
    </p:spTree>
    <p:extLst>
      <p:ext uri="{BB962C8B-B14F-4D97-AF65-F5344CB8AC3E}">
        <p14:creationId xmlns:p14="http://schemas.microsoft.com/office/powerpoint/2010/main" val="2371779854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3181-D442-BDD1-20E7-4802A673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44DA-E5A1-7F8C-84A1-ABCD5088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1644A-09A0-8750-DC24-D7C6C86A3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Automating Deployment using a Custom API-driven Pipeline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CI/CD – Development workflow with GIT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/>
              <a:t>CI/CD – Deployment Options using GIT &amp; Deployment Pipeline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8764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9364-F176-7AB3-F4DA-FF7BC9B4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03BB-AA66-6F17-04D8-C40972EA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Fabric Deployment Options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0D13E0F6-4DA9-5F8C-8ABF-FDCD0B5F2DF6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112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CD473B7C-9AD1-F4C4-B71A-B1BE983FEE19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90B580-5F0C-6DD1-B7A8-87EEF1D7DCEA}"/>
              </a:ext>
            </a:extLst>
          </p:cNvPr>
          <p:cNvGrpSpPr/>
          <p:nvPr/>
        </p:nvGrpSpPr>
        <p:grpSpPr>
          <a:xfrm>
            <a:off x="5472213" y="1349695"/>
            <a:ext cx="6214019" cy="4769752"/>
            <a:chOff x="471270" y="887841"/>
            <a:chExt cx="6085331" cy="375217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1F7BFC-595E-8504-91BE-71330A95DBFD}"/>
                </a:ext>
              </a:extLst>
            </p:cNvPr>
            <p:cNvSpPr/>
            <p:nvPr/>
          </p:nvSpPr>
          <p:spPr>
            <a:xfrm>
              <a:off x="4826491" y="2432738"/>
              <a:ext cx="1721614" cy="504631"/>
            </a:xfrm>
            <a:prstGeom prst="rect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Git Integration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B41A5C-96E3-EEC8-1037-4C646A60EA5E}"/>
                </a:ext>
              </a:extLst>
            </p:cNvPr>
            <p:cNvSpPr/>
            <p:nvPr/>
          </p:nvSpPr>
          <p:spPr>
            <a:xfrm>
              <a:off x="471270" y="1008484"/>
              <a:ext cx="1252168" cy="505948"/>
            </a:xfrm>
            <a:prstGeom prst="roundRect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Start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AD8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Segoe UI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411EF0-A810-6926-D21B-6467BE7DEE61}"/>
                </a:ext>
              </a:extLst>
            </p:cNvPr>
            <p:cNvCxnSpPr/>
            <p:nvPr/>
          </p:nvCxnSpPr>
          <p:spPr>
            <a:xfrm>
              <a:off x="1734947" y="1288861"/>
              <a:ext cx="655324" cy="9932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Flowchart: Decision 25">
              <a:extLst>
                <a:ext uri="{FF2B5EF4-FFF2-40B4-BE49-F238E27FC236}">
                  <a16:creationId xmlns:a16="http://schemas.microsoft.com/office/drawing/2014/main" id="{4E5706B4-0F64-2B91-0E28-00E49E08774B}"/>
                </a:ext>
              </a:extLst>
            </p:cNvPr>
            <p:cNvSpPr/>
            <p:nvPr/>
          </p:nvSpPr>
          <p:spPr>
            <a:xfrm>
              <a:off x="2396828" y="887841"/>
              <a:ext cx="1688291" cy="840343"/>
            </a:xfrm>
            <a:prstGeom prst="flowChartDecision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Low Code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83F4CCD-43E4-740E-EB1E-E62C82469396}"/>
                </a:ext>
              </a:extLst>
            </p:cNvPr>
            <p:cNvCxnSpPr>
              <a:cxnSpLocks/>
              <a:stCxn id="26" idx="3"/>
              <a:endCxn id="31" idx="1"/>
            </p:cNvCxnSpPr>
            <p:nvPr/>
          </p:nvCxnSpPr>
          <p:spPr>
            <a:xfrm flipV="1">
              <a:off x="4085119" y="1303037"/>
              <a:ext cx="749868" cy="4976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3CF756-A0EB-66D5-3C9E-4693B19765B3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3240973" y="1728184"/>
              <a:ext cx="1" cy="483581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46525-9A68-3EAB-1BB5-E59A503E8786}"/>
                </a:ext>
              </a:extLst>
            </p:cNvPr>
            <p:cNvSpPr txBox="1"/>
            <p:nvPr/>
          </p:nvSpPr>
          <p:spPr>
            <a:xfrm>
              <a:off x="4202426" y="1087389"/>
              <a:ext cx="655591" cy="3081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44546A">
                      <a:lumMod val="49000"/>
                    </a:srgbClr>
                  </a:solidFill>
                  <a:effectLst/>
                  <a:uLnTx/>
                  <a:uFillTx/>
                  <a:cs typeface="Arial"/>
                </a:rPr>
                <a:t>Yes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34ED47-34D3-E6CF-5E9C-6F7FFF776B06}"/>
                </a:ext>
              </a:extLst>
            </p:cNvPr>
            <p:cNvSpPr txBox="1"/>
            <p:nvPr/>
          </p:nvSpPr>
          <p:spPr>
            <a:xfrm>
              <a:off x="3240972" y="1855467"/>
              <a:ext cx="655591" cy="3081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44546A">
                      <a:lumMod val="49000"/>
                    </a:srgbClr>
                  </a:solidFill>
                  <a:effectLst/>
                  <a:uLnTx/>
                  <a:uFillTx/>
                  <a:cs typeface="Arial"/>
                </a:rPr>
                <a:t>No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CCD4DF-5EE4-5744-42B8-0B064DD12A22}"/>
                </a:ext>
              </a:extLst>
            </p:cNvPr>
            <p:cNvSpPr/>
            <p:nvPr/>
          </p:nvSpPr>
          <p:spPr>
            <a:xfrm>
              <a:off x="4834987" y="1050721"/>
              <a:ext cx="1721614" cy="504631"/>
            </a:xfrm>
            <a:prstGeom prst="rect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Deployment Pipelines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9EA0F2-8E33-5F3C-C764-D2D2E4477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197" y="3148807"/>
              <a:ext cx="1" cy="591310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362C2E-5DD2-5E66-2DD7-073AA6E42FF5}"/>
                </a:ext>
              </a:extLst>
            </p:cNvPr>
            <p:cNvSpPr txBox="1"/>
            <p:nvPr/>
          </p:nvSpPr>
          <p:spPr>
            <a:xfrm>
              <a:off x="4279681" y="2410238"/>
              <a:ext cx="655591" cy="3081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44546A">
                      <a:lumMod val="49000"/>
                    </a:srgbClr>
                  </a:solidFill>
                  <a:effectLst/>
                  <a:uLnTx/>
                  <a:uFillTx/>
                  <a:cs typeface="Arial"/>
                </a:rPr>
                <a:t>Yes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DF78A5-828A-2E2D-D0B0-FF507E0E6279}"/>
                </a:ext>
              </a:extLst>
            </p:cNvPr>
            <p:cNvSpPr txBox="1"/>
            <p:nvPr/>
          </p:nvSpPr>
          <p:spPr>
            <a:xfrm>
              <a:off x="3240973" y="3238390"/>
              <a:ext cx="655591" cy="3081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44546A">
                      <a:lumMod val="49000"/>
                    </a:srgbClr>
                  </a:solidFill>
                  <a:effectLst/>
                  <a:uLnTx/>
                  <a:uFillTx/>
                  <a:cs typeface="Arial"/>
                </a:rPr>
                <a:t>No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8F7FE3A-23CC-67E4-D5B0-2E055DF24358}"/>
                </a:ext>
              </a:extLst>
            </p:cNvPr>
            <p:cNvSpPr/>
            <p:nvPr/>
          </p:nvSpPr>
          <p:spPr>
            <a:xfrm>
              <a:off x="4834987" y="3946305"/>
              <a:ext cx="1721614" cy="504631"/>
            </a:xfrm>
            <a:prstGeom prst="rect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REST APIs</a:t>
              </a:r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8C0C6DAD-7543-668A-28E8-B4CAD11D98F4}"/>
                </a:ext>
              </a:extLst>
            </p:cNvPr>
            <p:cNvSpPr/>
            <p:nvPr/>
          </p:nvSpPr>
          <p:spPr>
            <a:xfrm>
              <a:off x="2357784" y="2247450"/>
              <a:ext cx="1792827" cy="875348"/>
            </a:xfrm>
            <a:prstGeom prst="flowChartDecision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Customer Prefers ADO / Git Hub </a:t>
              </a:r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8DC19F81-EBAA-7A13-9BB4-7A39A3AF7AA1}"/>
                </a:ext>
              </a:extLst>
            </p:cNvPr>
            <p:cNvSpPr/>
            <p:nvPr/>
          </p:nvSpPr>
          <p:spPr>
            <a:xfrm>
              <a:off x="2357784" y="3757229"/>
              <a:ext cx="1792827" cy="882784"/>
            </a:xfrm>
            <a:prstGeom prst="flowChartDecision">
              <a:avLst/>
            </a:prstGeom>
            <a:solidFill>
              <a:srgbClr val="005551"/>
            </a:solidFill>
            <a:ln w="12700" cap="flat" cmpd="sng" algn="ctr">
              <a:solidFill>
                <a:srgbClr val="005551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Custom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F524570-F250-1108-EDFE-51A64B8E9A0A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>
              <a:off x="4150611" y="4198621"/>
              <a:ext cx="68437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DC4E4-7BD7-B169-DB03-281138A15480}"/>
                </a:ext>
              </a:extLst>
            </p:cNvPr>
            <p:cNvCxnSpPr>
              <a:cxnSpLocks/>
              <a:stCxn id="36" idx="3"/>
              <a:endCxn id="23" idx="1"/>
            </p:cNvCxnSpPr>
            <p:nvPr/>
          </p:nvCxnSpPr>
          <p:spPr>
            <a:xfrm flipV="1">
              <a:off x="4150611" y="2685054"/>
              <a:ext cx="675880" cy="70"/>
            </a:xfrm>
            <a:prstGeom prst="straightConnector1">
              <a:avLst/>
            </a:prstGeom>
            <a:noFill/>
            <a:ln w="6350" cap="flat" cmpd="sng" algn="ctr">
              <a:solidFill>
                <a:srgbClr val="005551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06D22CA-DE02-725E-7A88-625E66EA4120}"/>
              </a:ext>
            </a:extLst>
          </p:cNvPr>
          <p:cNvSpPr txBox="1"/>
          <p:nvPr/>
        </p:nvSpPr>
        <p:spPr>
          <a:xfrm>
            <a:off x="122667" y="1349694"/>
            <a:ext cx="5349546" cy="49305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Fabric Deployment Pipeline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No-code 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Deploys from Dev workspace</a:t>
            </a: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ptos" panose="020B0004020202020204" pitchFamily="34" charset="0"/>
            </a:endParaRP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Fabric GIT Integration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GIT as source of truth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Pro-Dev</a:t>
            </a: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ptos" panose="020B0004020202020204" pitchFamily="34" charset="0"/>
            </a:endParaRP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Fabric Rest APIs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Code-first solution</a:t>
            </a:r>
          </a:p>
          <a:p>
            <a:pPr marL="980721" lvl="1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ptos" panose="020B0004020202020204" pitchFamily="34" charset="0"/>
              </a:rPr>
              <a:t>Greater flexibility</a:t>
            </a:r>
          </a:p>
          <a:p>
            <a:pPr marL="923571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923571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romanLcPeriod"/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6405868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 - Fabric Deployment Pipeline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113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EC401-D934-576E-80E7-CA50D86B7959}"/>
              </a:ext>
            </a:extLst>
          </p:cNvPr>
          <p:cNvSpPr txBox="1">
            <a:spLocks/>
          </p:cNvSpPr>
          <p:nvPr/>
        </p:nvSpPr>
        <p:spPr>
          <a:xfrm>
            <a:off x="244288" y="1078066"/>
            <a:ext cx="4350322" cy="4838395"/>
          </a:xfrm>
          <a:prstGeom prst="rect">
            <a:avLst/>
          </a:prstGeom>
        </p:spPr>
        <p:txBody>
          <a:bodyPr vert="horz" lIns="93247" tIns="46623" rIns="93247" bIns="46623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>
                <a:latin typeface="Aptos"/>
                <a:cs typeface="Segoe Sans Text"/>
              </a:rPr>
              <a:t>Native &amp; No-Code deployment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Aptos"/>
                <a:cs typeface="Segoe Sans Text"/>
              </a:rPr>
              <a:t>Supports 2-10 stages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Aptos"/>
                <a:cs typeface="Segoe Sans Text"/>
              </a:rPr>
              <a:t>Apply deployment rules on configuration</a:t>
            </a:r>
          </a:p>
          <a:p>
            <a:pPr marL="232410" lvl="1">
              <a:lnSpc>
                <a:spcPct val="100000"/>
              </a:lnSpc>
              <a:spcBef>
                <a:spcPts val="1020"/>
              </a:spcBef>
            </a:pPr>
            <a:r>
              <a:rPr lang="en-US" sz="2000">
                <a:latin typeface="Aptos"/>
                <a:cs typeface="Segoe Sans Text"/>
              </a:rPr>
              <a:t>Maintains relationship &amp; order of Items</a:t>
            </a:r>
          </a:p>
          <a:p>
            <a:pPr marL="232410" lvl="1">
              <a:lnSpc>
                <a:spcPct val="100000"/>
              </a:lnSpc>
              <a:spcBef>
                <a:spcPts val="1019"/>
              </a:spcBef>
            </a:pPr>
            <a:r>
              <a:rPr lang="en-US" sz="2000">
                <a:latin typeface="Aptos"/>
                <a:cs typeface="Segoe Sans Text"/>
              </a:rPr>
              <a:t>Compare changes on code-level</a:t>
            </a:r>
            <a:endParaRPr lang="en-US">
              <a:latin typeface="Aptos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Aptos"/>
                <a:cs typeface="Segoe Sans Text"/>
              </a:rPr>
              <a:t>Supports REST APIs for automation</a:t>
            </a:r>
          </a:p>
          <a:p>
            <a:endParaRPr lang="nl-NL" sz="200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57A79-699E-2BB7-29A1-32D9F868F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64" y="903074"/>
            <a:ext cx="7740248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4100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7CDDE-B574-2169-321E-350F4E51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39AE-C0B2-E88C-903E-D1E3AAF8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– </a:t>
            </a:r>
            <a:r>
              <a:rPr lang="en-US" dirty="0"/>
              <a:t>Fabric Deployment Pipeline</a:t>
            </a:r>
            <a:endParaRPr lang="en-US"/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E43A3CAA-90B2-BA97-CCD7-84BBC25FA660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114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5F987150-5DAA-54C4-9934-907017FCFB5D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721B641-2E02-DF88-F55D-6515C0A0485B}"/>
              </a:ext>
            </a:extLst>
          </p:cNvPr>
          <p:cNvSpPr txBox="1">
            <a:spLocks/>
          </p:cNvSpPr>
          <p:nvPr/>
        </p:nvSpPr>
        <p:spPr>
          <a:xfrm>
            <a:off x="374016" y="920577"/>
            <a:ext cx="11410992" cy="289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indent="0">
              <a:lnSpc>
                <a:spcPct val="100000"/>
              </a:lnSpc>
              <a:buNone/>
              <a:defRPr/>
            </a:pPr>
            <a:r>
              <a:rPr lang="en-US" sz="3672"/>
              <a:t>						DEMO</a:t>
            </a:r>
          </a:p>
        </p:txBody>
      </p:sp>
    </p:spTree>
    <p:extLst>
      <p:ext uri="{BB962C8B-B14F-4D97-AF65-F5344CB8AC3E}">
        <p14:creationId xmlns:p14="http://schemas.microsoft.com/office/powerpoint/2010/main" val="3809366761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– Fabric GIT APIs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115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447878" y="981891"/>
          <a:ext cx="11799801" cy="5652140"/>
        </p:xfrm>
        <a:graphic>
          <a:graphicData uri="http://schemas.openxmlformats.org/drawingml/2006/table">
            <a:tbl>
              <a:tblPr/>
              <a:tblGrid>
                <a:gridCol w="2706530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9093271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4288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3"/>
                        </a:rPr>
                        <a:t>Connect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72056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4"/>
                        </a:rPr>
                        <a:t>Disconnect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77065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5"/>
                        </a:rPr>
                        <a:t>Initialize Connection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77065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6"/>
                        </a:rPr>
                        <a:t>Get Connection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77065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77065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142008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2000">
                        <a:effectLst/>
                      </a:endParaRPr>
                    </a:p>
                  </a:txBody>
                  <a:tcPr marL="48788" marR="48788" marT="24393" marB="243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997321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 - Fabric Item APIs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116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3E9320-DA79-28B1-1B14-D6A3AE6E602C}"/>
              </a:ext>
            </a:extLst>
          </p:cNvPr>
          <p:cNvSpPr txBox="1">
            <a:spLocks/>
          </p:cNvSpPr>
          <p:nvPr/>
        </p:nvSpPr>
        <p:spPr>
          <a:xfrm>
            <a:off x="244288" y="1078065"/>
            <a:ext cx="8960002" cy="5200312"/>
          </a:xfrm>
          <a:prstGeom prst="rect">
            <a:avLst/>
          </a:prstGeom>
        </p:spPr>
        <p:txBody>
          <a:bodyPr vert="horz" lIns="93247" tIns="46623" rIns="93247" bIns="46623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50">
                <a:cs typeface="Segoe Sans Text"/>
              </a:rPr>
              <a:t>Automated operations on behalf of Fabric users.</a:t>
            </a:r>
          </a:p>
          <a:p>
            <a:pPr>
              <a:lnSpc>
                <a:spcPct val="150000"/>
              </a:lnSpc>
            </a:pPr>
            <a:r>
              <a:rPr lang="en-US" sz="2850">
                <a:cs typeface="Segoe Sans Text"/>
              </a:rPr>
              <a:t>Supported scenarios:</a:t>
            </a:r>
          </a:p>
          <a:p>
            <a:pPr lvl="1" indent="-182210">
              <a:lnSpc>
                <a:spcPct val="150000"/>
              </a:lnSpc>
            </a:pPr>
            <a:r>
              <a:rPr lang="en-US">
                <a:cs typeface="Segoe Sans Text"/>
              </a:rPr>
              <a:t>Item management </a:t>
            </a:r>
            <a:r>
              <a:rPr lang="en-US" i="1">
                <a:cs typeface="Segoe Sans Text"/>
              </a:rPr>
              <a:t>(CRUD)</a:t>
            </a:r>
          </a:p>
          <a:p>
            <a:pPr lvl="1" indent="-182210">
              <a:lnSpc>
                <a:spcPct val="150000"/>
              </a:lnSpc>
            </a:pPr>
            <a:r>
              <a:rPr lang="en-US">
                <a:cs typeface="Segoe Sans Text"/>
              </a:rPr>
              <a:t>Item definition</a:t>
            </a:r>
          </a:p>
          <a:p>
            <a:pPr lvl="1" indent="-182210">
              <a:lnSpc>
                <a:spcPct val="150000"/>
              </a:lnSpc>
            </a:pPr>
            <a:r>
              <a:rPr lang="en-US">
                <a:cs typeface="Segoe Sans Text"/>
              </a:rPr>
              <a:t>Workspace &amp; Capacity Management</a:t>
            </a:r>
          </a:p>
          <a:p>
            <a:pPr lvl="1" indent="-182210">
              <a:lnSpc>
                <a:spcPct val="150000"/>
              </a:lnSpc>
            </a:pPr>
            <a:r>
              <a:rPr lang="en-US">
                <a:cs typeface="Segoe Sans Text"/>
              </a:rPr>
              <a:t>Workspace access management</a:t>
            </a:r>
          </a:p>
          <a:p>
            <a:pPr lvl="1" indent="-182210">
              <a:lnSpc>
                <a:spcPct val="150000"/>
              </a:lnSpc>
            </a:pPr>
            <a:r>
              <a:rPr lang="en-US">
                <a:cs typeface="Segoe Sans Text"/>
              </a:rPr>
              <a:t>Execute item jobs</a:t>
            </a:r>
          </a:p>
          <a:p>
            <a:pPr indent="-182210">
              <a:lnSpc>
                <a:spcPct val="150000"/>
              </a:lnSpc>
            </a:pPr>
            <a:endParaRPr lang="en-US">
              <a:cs typeface="Segoe Sans Text"/>
            </a:endParaRPr>
          </a:p>
          <a:p>
            <a:endParaRPr lang="nl-NL" sz="2856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0785412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 - Decision Tree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117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9BDFCA-5BDE-4032-6969-9CFD7219C963}"/>
              </a:ext>
            </a:extLst>
          </p:cNvPr>
          <p:cNvGrpSpPr/>
          <p:nvPr/>
        </p:nvGrpSpPr>
        <p:grpSpPr>
          <a:xfrm>
            <a:off x="479312" y="1083695"/>
            <a:ext cx="4583944" cy="5719861"/>
            <a:chOff x="628650" y="228600"/>
            <a:chExt cx="4495108" cy="5609011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D2AD372E-9636-C86C-6B85-EA426579B66E}"/>
                </a:ext>
              </a:extLst>
            </p:cNvPr>
            <p:cNvSpPr/>
            <p:nvPr/>
          </p:nvSpPr>
          <p:spPr>
            <a:xfrm>
              <a:off x="795191" y="1038951"/>
              <a:ext cx="1629068" cy="1390651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UX Driven?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65E9C185-336D-0129-FD46-FF259DCFDE07}"/>
                </a:ext>
              </a:extLst>
            </p:cNvPr>
            <p:cNvSpPr/>
            <p:nvPr/>
          </p:nvSpPr>
          <p:spPr>
            <a:xfrm>
              <a:off x="795191" y="2837384"/>
              <a:ext cx="1629068" cy="1390651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GIT Driven</a:t>
              </a:r>
            </a:p>
            <a:p>
              <a:pPr algn="ctr"/>
              <a:r>
                <a:rPr lang="en-US" sz="1632"/>
                <a:t>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895B49-C9A0-62D6-52F3-017A2DA3521A}"/>
                </a:ext>
              </a:extLst>
            </p:cNvPr>
            <p:cNvSpPr/>
            <p:nvPr/>
          </p:nvSpPr>
          <p:spPr>
            <a:xfrm>
              <a:off x="628650" y="228600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Continuous Delivery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947051-0B16-6D9C-28C6-581918CD02E3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1609725" y="690570"/>
              <a:ext cx="0" cy="3483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70C0B0-6E8E-B5D6-19B8-0C38473440D2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609725" y="2429602"/>
              <a:ext cx="0" cy="40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31D8F6-51A7-E22A-182F-F07BF7F6C8C9}"/>
                </a:ext>
              </a:extLst>
            </p:cNvPr>
            <p:cNvSpPr/>
            <p:nvPr/>
          </p:nvSpPr>
          <p:spPr>
            <a:xfrm>
              <a:off x="3161608" y="1499381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Deployment Pipeline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467ACE-BD3B-F8E6-659E-3554010E1FAB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2424259" y="1730366"/>
              <a:ext cx="737349" cy="39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CC8B88-FA13-537A-9A07-67CD632AD5CE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2424259" y="3529926"/>
              <a:ext cx="711991" cy="2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2F385C-7B95-683D-105B-5577E4C41D76}"/>
                </a:ext>
              </a:extLst>
            </p:cNvPr>
            <p:cNvSpPr txBox="1"/>
            <p:nvPr/>
          </p:nvSpPr>
          <p:spPr>
            <a:xfrm>
              <a:off x="1191741" y="2512258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3E443-A0E2-A9A4-2ED6-63BCAD744ADE}"/>
                </a:ext>
              </a:extLst>
            </p:cNvPr>
            <p:cNvSpPr txBox="1"/>
            <p:nvPr/>
          </p:nvSpPr>
          <p:spPr>
            <a:xfrm>
              <a:off x="2590800" y="1416116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Yes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EA9760-6EB2-A1C5-43EA-E7207F66E26F}"/>
                </a:ext>
              </a:extLst>
            </p:cNvPr>
            <p:cNvSpPr/>
            <p:nvPr/>
          </p:nvSpPr>
          <p:spPr>
            <a:xfrm>
              <a:off x="3136250" y="3298941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Git: Update API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FB438-2FA6-CB49-7DCA-B93879463B01}"/>
                </a:ext>
              </a:extLst>
            </p:cNvPr>
            <p:cNvSpPr txBox="1"/>
            <p:nvPr/>
          </p:nvSpPr>
          <p:spPr>
            <a:xfrm>
              <a:off x="2498216" y="3216227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Yes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FDEAAA-B210-0451-25B7-A3D7720AC1BA}"/>
                </a:ext>
              </a:extLst>
            </p:cNvPr>
            <p:cNvSpPr/>
            <p:nvPr/>
          </p:nvSpPr>
          <p:spPr>
            <a:xfrm>
              <a:off x="3087649" y="5375641"/>
              <a:ext cx="1942543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Deployment Pipeline API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C30E73-7147-7356-FDA9-12F61DEFC224}"/>
                </a:ext>
              </a:extLst>
            </p:cNvPr>
            <p:cNvSpPr/>
            <p:nvPr/>
          </p:nvSpPr>
          <p:spPr>
            <a:xfrm>
              <a:off x="3116643" y="4477819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Items API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D23EB760-ACB3-75D2-A82C-3F2A8E2784F2}"/>
                </a:ext>
              </a:extLst>
            </p:cNvPr>
            <p:cNvCxnSpPr>
              <a:stCxn id="6" idx="2"/>
              <a:endCxn id="18" idx="1"/>
            </p:cNvCxnSpPr>
            <p:nvPr/>
          </p:nvCxnSpPr>
          <p:spPr>
            <a:xfrm rot="16200000" flipH="1">
              <a:off x="2122800" y="3714960"/>
              <a:ext cx="480769" cy="150691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C4347889-96FA-64EA-4DBD-C517D0AC6155}"/>
                </a:ext>
              </a:extLst>
            </p:cNvPr>
            <p:cNvCxnSpPr>
              <a:stCxn id="6" idx="2"/>
              <a:endCxn id="17" idx="1"/>
            </p:cNvCxnSpPr>
            <p:nvPr/>
          </p:nvCxnSpPr>
          <p:spPr>
            <a:xfrm rot="16200000" flipH="1">
              <a:off x="1659392" y="4178368"/>
              <a:ext cx="1378591" cy="1477924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718416-43EF-BB2C-8BEA-F7B09485A5EC}"/>
                </a:ext>
              </a:extLst>
            </p:cNvPr>
            <p:cNvSpPr txBox="1"/>
            <p:nvPr/>
          </p:nvSpPr>
          <p:spPr>
            <a:xfrm>
              <a:off x="1201265" y="4228033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No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F4AE1A-F488-AD4F-C709-BAD313F07A8F}"/>
              </a:ext>
            </a:extLst>
          </p:cNvPr>
          <p:cNvSpPr txBox="1"/>
          <p:nvPr/>
        </p:nvSpPr>
        <p:spPr>
          <a:xfrm>
            <a:off x="5599491" y="1137006"/>
            <a:ext cx="6537006" cy="624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448"/>
              <a:t>Fabric Deployment Pipeline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Intuitive UX Driven &amp; No Code solution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Inbuilt Permission &amp; deployment history 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REST API for DevOps tools</a:t>
            </a:r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2040"/>
          </a:p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244"/>
              <a:t>Fabric GIT 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GIT to be source of truth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Pro-Dev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REST API for automation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UX based Interaction</a:t>
            </a:r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2040"/>
          </a:p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244"/>
              <a:t>Fabric Items APIs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Flexible for complex scenarios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Supports multiple Code repositories &amp; DevOps tool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Robust REST API support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Multi-Tenant support</a:t>
            </a:r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1836"/>
          </a:p>
          <a:p>
            <a:pPr marL="757590" lvl="1" indent="-291380">
              <a:buFont typeface="Arial" panose="020B0604020202020204" pitchFamily="34" charset="0"/>
              <a:buChar char="•"/>
            </a:pPr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31519583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4BF936-4A8B-BE67-F6F1-A97318EC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B5F6-6994-B49C-E8BE-D58C1AA0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 - Decision Tree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8D4F57E5-FCC1-51F2-7A36-834575E8369C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118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5DD19690-4A42-F211-0C6E-5265E876B154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DE2D9-E409-0784-49D0-DEDE3D52A881}"/>
              </a:ext>
            </a:extLst>
          </p:cNvPr>
          <p:cNvGrpSpPr/>
          <p:nvPr/>
        </p:nvGrpSpPr>
        <p:grpSpPr>
          <a:xfrm>
            <a:off x="479312" y="1083695"/>
            <a:ext cx="4583944" cy="5719861"/>
            <a:chOff x="628650" y="228600"/>
            <a:chExt cx="4495108" cy="5609011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9808897B-E1A9-A027-41D8-A2E9642C12BB}"/>
                </a:ext>
              </a:extLst>
            </p:cNvPr>
            <p:cNvSpPr/>
            <p:nvPr/>
          </p:nvSpPr>
          <p:spPr>
            <a:xfrm>
              <a:off x="795191" y="1038951"/>
              <a:ext cx="1629068" cy="1390651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UX Driven?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F49E175C-B2F7-84E3-A0FA-A4D3A9D05486}"/>
                </a:ext>
              </a:extLst>
            </p:cNvPr>
            <p:cNvSpPr/>
            <p:nvPr/>
          </p:nvSpPr>
          <p:spPr>
            <a:xfrm>
              <a:off x="795191" y="2837384"/>
              <a:ext cx="1629068" cy="1390651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GIT Driven</a:t>
              </a:r>
            </a:p>
            <a:p>
              <a:pPr algn="ctr"/>
              <a:r>
                <a:rPr lang="en-US" sz="1632"/>
                <a:t>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1B1E29-3A4F-C31E-E635-72CFE539D187}"/>
                </a:ext>
              </a:extLst>
            </p:cNvPr>
            <p:cNvSpPr/>
            <p:nvPr/>
          </p:nvSpPr>
          <p:spPr>
            <a:xfrm>
              <a:off x="628650" y="228600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Continuous Delivery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970FBB-6B6E-795F-E1B3-6DE620B2ED18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1609725" y="690570"/>
              <a:ext cx="0" cy="3483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90F04A-3BE6-D942-38C4-A36718C49B32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609725" y="2429602"/>
              <a:ext cx="0" cy="40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78F03A-EA4F-2707-1FFC-E7FF28F1891F}"/>
                </a:ext>
              </a:extLst>
            </p:cNvPr>
            <p:cNvSpPr/>
            <p:nvPr/>
          </p:nvSpPr>
          <p:spPr>
            <a:xfrm>
              <a:off x="3161608" y="1499381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Deployment Pipeline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8E4437-C5D6-18B9-43B0-85ECB1FBDA7E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2424259" y="1730366"/>
              <a:ext cx="737349" cy="39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D5C3BA-2D88-2BCD-2075-4E46A4F2CA1C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2424259" y="3529926"/>
              <a:ext cx="711991" cy="27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E02A1-D875-81DA-60B8-FC9F74C4FAD8}"/>
                </a:ext>
              </a:extLst>
            </p:cNvPr>
            <p:cNvSpPr txBox="1"/>
            <p:nvPr/>
          </p:nvSpPr>
          <p:spPr>
            <a:xfrm>
              <a:off x="1191741" y="2512258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DCEA3A-0F9D-4807-FA16-70B742CF17E3}"/>
                </a:ext>
              </a:extLst>
            </p:cNvPr>
            <p:cNvSpPr txBox="1"/>
            <p:nvPr/>
          </p:nvSpPr>
          <p:spPr>
            <a:xfrm>
              <a:off x="2590800" y="1416116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Yes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A6E1DD-EC32-6212-C4E5-CE0EDFCB0AA9}"/>
                </a:ext>
              </a:extLst>
            </p:cNvPr>
            <p:cNvSpPr/>
            <p:nvPr/>
          </p:nvSpPr>
          <p:spPr>
            <a:xfrm>
              <a:off x="3136250" y="3298941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Git: Update API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58D768-2FA9-9E34-DFAF-92E90E95F8C4}"/>
                </a:ext>
              </a:extLst>
            </p:cNvPr>
            <p:cNvSpPr txBox="1"/>
            <p:nvPr/>
          </p:nvSpPr>
          <p:spPr>
            <a:xfrm>
              <a:off x="2498216" y="3216227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Yes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D73468-3C04-E3BD-CD15-AAF8228937BD}"/>
                </a:ext>
              </a:extLst>
            </p:cNvPr>
            <p:cNvSpPr/>
            <p:nvPr/>
          </p:nvSpPr>
          <p:spPr>
            <a:xfrm>
              <a:off x="3087649" y="5375641"/>
              <a:ext cx="1942543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Deployment Pipeline API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CEF1E8-A2A8-50FA-A2A9-424D63EEED7A}"/>
                </a:ext>
              </a:extLst>
            </p:cNvPr>
            <p:cNvSpPr/>
            <p:nvPr/>
          </p:nvSpPr>
          <p:spPr>
            <a:xfrm>
              <a:off x="3116643" y="4477819"/>
              <a:ext cx="1962150" cy="46197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/>
                <a:t>Fabric Items API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D879123-2331-EB88-C670-46C125798BA9}"/>
                </a:ext>
              </a:extLst>
            </p:cNvPr>
            <p:cNvCxnSpPr>
              <a:stCxn id="6" idx="2"/>
              <a:endCxn id="18" idx="1"/>
            </p:cNvCxnSpPr>
            <p:nvPr/>
          </p:nvCxnSpPr>
          <p:spPr>
            <a:xfrm rot="16200000" flipH="1">
              <a:off x="2122800" y="3714960"/>
              <a:ext cx="480769" cy="150691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D21C11D-FE85-3CCE-1F78-D0E9E612A2BA}"/>
                </a:ext>
              </a:extLst>
            </p:cNvPr>
            <p:cNvCxnSpPr>
              <a:stCxn id="6" idx="2"/>
              <a:endCxn id="17" idx="1"/>
            </p:cNvCxnSpPr>
            <p:nvPr/>
          </p:nvCxnSpPr>
          <p:spPr>
            <a:xfrm rot="16200000" flipH="1">
              <a:off x="1659392" y="4178368"/>
              <a:ext cx="1378591" cy="1477924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B8D7E9-27CD-8F80-5B10-5D9032195343}"/>
                </a:ext>
              </a:extLst>
            </p:cNvPr>
            <p:cNvSpPr txBox="1"/>
            <p:nvPr/>
          </p:nvSpPr>
          <p:spPr>
            <a:xfrm>
              <a:off x="1201265" y="4228033"/>
              <a:ext cx="589433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2"/>
                <a:t>No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736370-CE43-2355-6992-525C5C70FD2F}"/>
              </a:ext>
            </a:extLst>
          </p:cNvPr>
          <p:cNvSpPr txBox="1"/>
          <p:nvPr/>
        </p:nvSpPr>
        <p:spPr>
          <a:xfrm>
            <a:off x="5599491" y="1137006"/>
            <a:ext cx="6537006" cy="560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448"/>
              <a:t>Fabric Deployment Pipeline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No code/Less Code solution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Built-in &amp; intuitive UX</a:t>
            </a:r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2040"/>
          </a:p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244"/>
              <a:t>Fabric GIT Integration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GIT as source of truth – ADO / </a:t>
            </a:r>
            <a:r>
              <a:rPr lang="en-US" sz="2040" err="1"/>
              <a:t>Github</a:t>
            </a:r>
            <a:endParaRPr lang="en-US" sz="2040"/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Native APIs for deployment activities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endParaRPr lang="en-US" sz="2040"/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2040"/>
          </a:p>
          <a:p>
            <a:pPr marL="291380" indent="-291380">
              <a:buFont typeface="Arial" panose="020B0604020202020204" pitchFamily="34" charset="0"/>
              <a:buChar char="•"/>
            </a:pPr>
            <a:r>
              <a:rPr lang="en-US" sz="2244"/>
              <a:t>Fabric Items APIs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Flexible for complex scenarios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Supports multiple Code repositories &amp; DevOps tool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Robust REST API support</a:t>
            </a:r>
          </a:p>
          <a:p>
            <a:pPr marL="757590" lvl="1" indent="-291380">
              <a:buFont typeface="Arial" panose="020B0604020202020204" pitchFamily="34" charset="0"/>
              <a:buChar char="•"/>
            </a:pPr>
            <a:r>
              <a:rPr lang="en-US" sz="2040"/>
              <a:t>Multi-Tenant support</a:t>
            </a:r>
          </a:p>
          <a:p>
            <a:pPr marL="291380" indent="-291380">
              <a:buFont typeface="Arial" panose="020B0604020202020204" pitchFamily="34" charset="0"/>
              <a:buChar char="•"/>
            </a:pPr>
            <a:endParaRPr lang="en-US" sz="1836"/>
          </a:p>
          <a:p>
            <a:pPr marL="757590" lvl="1" indent="-291380">
              <a:buFont typeface="Arial" panose="020B0604020202020204" pitchFamily="34" charset="0"/>
              <a:buChar char="•"/>
            </a:pPr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735715165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: Fabric Deployment Pipeline Driven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119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pic>
        <p:nvPicPr>
          <p:cNvPr id="4" name="Picture 3" descr="A diagram of a software development process&#10;&#10;Description automatically generated with medium confidence">
            <a:extLst>
              <a:ext uri="{FF2B5EF4-FFF2-40B4-BE49-F238E27FC236}">
                <a16:creationId xmlns:a16="http://schemas.microsoft.com/office/drawing/2014/main" id="{23DD5AF0-0612-9007-56BC-FADACF2A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31" y="1274403"/>
            <a:ext cx="9301064" cy="40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2751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>
                <a:solidFill>
                  <a:srgbClr val="6C0000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/>
              <a:t>documentation available online is essential developer resource</a:t>
            </a:r>
          </a:p>
          <a:p>
            <a:pPr lvl="1"/>
            <a:r>
              <a:rPr lang="en-US" b="1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https://learn.microsoft.com/rest/api/fabric</a:t>
            </a:r>
            <a:r>
              <a:rPr lang="en-US" b="1">
                <a:solidFill>
                  <a:srgbClr val="6C0000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B3A8-012A-0DC5-8845-A79EC3D4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96B7-2029-C4D9-4FEE-C4DE65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: Fabric Deployment Pipeline Driven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D26B6317-F5A6-6C57-6F78-3D03308A9401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120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5B10CB1C-7445-A17B-F855-EEFEB914B0CD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994D924-8B6E-69F5-0EE7-0D86B61C7C9E}"/>
              </a:ext>
            </a:extLst>
          </p:cNvPr>
          <p:cNvSpPr txBox="1">
            <a:spLocks/>
          </p:cNvSpPr>
          <p:nvPr/>
        </p:nvSpPr>
        <p:spPr>
          <a:xfrm>
            <a:off x="374016" y="920577"/>
            <a:ext cx="11410992" cy="289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indent="0">
              <a:lnSpc>
                <a:spcPct val="100000"/>
              </a:lnSpc>
              <a:buNone/>
              <a:defRPr/>
            </a:pPr>
            <a:r>
              <a:rPr lang="en-US" sz="3672"/>
              <a:t>						DEMO</a:t>
            </a:r>
          </a:p>
        </p:txBody>
      </p:sp>
    </p:spTree>
    <p:extLst>
      <p:ext uri="{BB962C8B-B14F-4D97-AF65-F5344CB8AC3E}">
        <p14:creationId xmlns:p14="http://schemas.microsoft.com/office/powerpoint/2010/main" val="2434044915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 - Fabric Deployment Pipeline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121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pic>
        <p:nvPicPr>
          <p:cNvPr id="3" name="Video 3" descr="A video on the different parts of our lease and life cycle management process">
            <a:hlinkClick r:id="" action="ppaction://media"/>
            <a:extLst>
              <a:ext uri="{FF2B5EF4-FFF2-40B4-BE49-F238E27FC236}">
                <a16:creationId xmlns:a16="http://schemas.microsoft.com/office/drawing/2014/main" id="{CAB4758F-12C5-1A02-CD8F-4EFCD5484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E72E4BF6-4F16-494A-9037-B67B2BBD09DA}" label="Media1 3-en-US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 rotWithShape="1">
          <a:blip r:embed="rId6"/>
          <a:srcRect l="360"/>
          <a:stretch/>
        </p:blipFill>
        <p:spPr>
          <a:xfrm>
            <a:off x="447877" y="983599"/>
            <a:ext cx="11246564" cy="5819958"/>
          </a:xfrm>
          <a:prstGeom prst="roundRect">
            <a:avLst>
              <a:gd name="adj" fmla="val 1747"/>
            </a:avLst>
          </a:prstGeom>
        </p:spPr>
      </p:pic>
    </p:spTree>
    <p:extLst>
      <p:ext uri="{BB962C8B-B14F-4D97-AF65-F5344CB8AC3E}">
        <p14:creationId xmlns:p14="http://schemas.microsoft.com/office/powerpoint/2010/main" val="116350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: Fabric GIT API Driven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122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pic>
        <p:nvPicPr>
          <p:cNvPr id="3" name="Picture 2" descr="A diagram of a workflow&#10;&#10;Description automatically generated with medium confidence">
            <a:extLst>
              <a:ext uri="{FF2B5EF4-FFF2-40B4-BE49-F238E27FC236}">
                <a16:creationId xmlns:a16="http://schemas.microsoft.com/office/drawing/2014/main" id="{9B370CE0-BC60-F1C5-828D-C6D56D7F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7" y="1365435"/>
            <a:ext cx="10856311" cy="426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981483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D85F4-2397-1131-0FE4-84CDB71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C549-173C-A539-691D-3D0B10B8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: Fabric GIT API Driven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3F721B03-2CF8-E690-8699-328F8203FDBC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123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31C6C42F-834B-7AC2-F797-FEB29FA96F96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FFC08CB-2743-DEE6-B89E-548A0D134071}"/>
              </a:ext>
            </a:extLst>
          </p:cNvPr>
          <p:cNvSpPr txBox="1">
            <a:spLocks/>
          </p:cNvSpPr>
          <p:nvPr/>
        </p:nvSpPr>
        <p:spPr>
          <a:xfrm>
            <a:off x="374016" y="920577"/>
            <a:ext cx="11410992" cy="289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marL="990694" lvl="1" indent="-291380">
              <a:lnSpc>
                <a:spcPct val="100000"/>
              </a:lnSpc>
              <a:spcAft>
                <a:spcPts val="0"/>
              </a:spcAft>
              <a:defRPr/>
            </a:pPr>
            <a:endParaRPr lang="en-US" sz="1632"/>
          </a:p>
          <a:p>
            <a:pPr indent="0">
              <a:lnSpc>
                <a:spcPct val="100000"/>
              </a:lnSpc>
              <a:buNone/>
              <a:defRPr/>
            </a:pPr>
            <a:r>
              <a:rPr lang="en-US" sz="3672"/>
              <a:t>						DEMO</a:t>
            </a:r>
          </a:p>
        </p:txBody>
      </p:sp>
    </p:spTree>
    <p:extLst>
      <p:ext uri="{BB962C8B-B14F-4D97-AF65-F5344CB8AC3E}">
        <p14:creationId xmlns:p14="http://schemas.microsoft.com/office/powerpoint/2010/main" val="694468621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Delivery : Fabric Item API based 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124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pic>
        <p:nvPicPr>
          <p:cNvPr id="4" name="Picture 3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29466465-25C5-1D09-F097-39C66C53A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1" y="1343200"/>
            <a:ext cx="10807840" cy="430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67303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4003-9317-3B98-9A72-359C2E1B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E41A-1D77-76EC-42B3-C1822554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0D640-DBFB-6B0A-B1B4-A4113CC0F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Creating and Updating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/>
              <a:t>Automating Deployment using a Custom API-driven Pipeline</a:t>
            </a:r>
            <a:endParaRPr lang="en-US">
              <a:cs typeface="Segoe UI"/>
            </a:endParaRPr>
          </a:p>
          <a:p>
            <a:pPr marL="403225" indent="-403225">
              <a:buFont typeface="Wingdings,Sans-Serif" panose="05000000000000000000" pitchFamily="2" charset="2"/>
              <a:buChar char="ü"/>
            </a:pPr>
            <a:r>
              <a:rPr lang="en-US">
                <a:cs typeface="Segoe UI"/>
              </a:rPr>
              <a:t>CI/CD – Development workflow with GIT</a:t>
            </a:r>
          </a:p>
          <a:p>
            <a:pPr marL="403225" indent="-403225">
              <a:buFont typeface="Wingdings,Sans-Serif" panose="05000000000000000000" pitchFamily="2" charset="2"/>
              <a:buChar char="Ø"/>
            </a:pPr>
            <a:r>
              <a:rPr lang="en-US">
                <a:cs typeface="Segoe UI"/>
              </a:rPr>
              <a:t>CI/CD – Deployment Options using GIT &amp; Deployment Pipeline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2180209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F11D-4932-978C-75BD-B6B26E815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8864-A08F-5112-7663-610A039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D4EE6-14B7-E979-3C52-06D9A9574FAC}"/>
              </a:ext>
            </a:extLst>
          </p:cNvPr>
          <p:cNvSpPr txBox="1"/>
          <p:nvPr/>
        </p:nvSpPr>
        <p:spPr>
          <a:xfrm>
            <a:off x="401934" y="1159415"/>
            <a:ext cx="953588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3"/>
              </a:rPr>
              <a:t>Overview of GIT Integration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4"/>
              </a:rPr>
              <a:t>Automation using Fabric GIT APIs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  <a:hlinkClick r:id="rId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6"/>
              </a:rPr>
              <a:t>Automation using Fabric Deployement Pipeline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  <a:hlinkClick r:id="rId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5"/>
              </a:rPr>
              <a:t>Fabric CICD Options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Public CI/CD Accelators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7"/>
              </a:rPr>
              <a:t>Fabric-Toolbox-CICD-Accelerators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8"/>
              </a:rPr>
              <a:t>Fabric DataOps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  <a:hlinkClick r:id="rId9"/>
              </a:rPr>
              <a:t>Deployment using Fabric API</a:t>
            </a:r>
            <a:endParaRPr lang="de-DE" sz="200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Fabric CLI</a:t>
            </a:r>
          </a:p>
        </p:txBody>
      </p:sp>
    </p:spTree>
    <p:extLst>
      <p:ext uri="{BB962C8B-B14F-4D97-AF65-F5344CB8AC3E}">
        <p14:creationId xmlns:p14="http://schemas.microsoft.com/office/powerpoint/2010/main" val="3606602972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8EF5-4092-418C-6263-4B3DA5F1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urple circle with a qr code&#10;&#10;AI-generated content may be incorrect.">
            <a:extLst>
              <a:ext uri="{FF2B5EF4-FFF2-40B4-BE49-F238E27FC236}">
                <a16:creationId xmlns:a16="http://schemas.microsoft.com/office/drawing/2014/main" id="{B937D6CA-96C3-55B5-716E-3920CD17B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766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2991-29BA-1020-4FD4-FA553DBD5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pie chart with qr code&#10;&#10;AI-generated content may be incorrect.">
            <a:extLst>
              <a:ext uri="{FF2B5EF4-FFF2-40B4-BE49-F238E27FC236}">
                <a16:creationId xmlns:a16="http://schemas.microsoft.com/office/drawing/2014/main" id="{8959CE7C-BD8D-A250-9AFA-1BECB292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32681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80B4-4FDD-A653-1C79-81230EB33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B2927CF4-B07C-A276-948B-6D564250C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14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Essential Fabric REST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Fabric Rest API standardizes programming pattern for </a:t>
            </a:r>
            <a:r>
              <a:rPr lang="en-US" sz="2000" b="1">
                <a:solidFill>
                  <a:srgbClr val="6C0000"/>
                </a:solidFill>
              </a:rPr>
              <a:t>Long Running Operations (LRO)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Fabric REST APIs that support LRO can return either </a:t>
            </a:r>
            <a:r>
              <a:rPr lang="en-US" sz="1600" b="1">
                <a:solidFill>
                  <a:srgbClr val="6C0000"/>
                </a:solidFill>
              </a:rPr>
              <a:t>201 Created</a:t>
            </a:r>
            <a:r>
              <a:rPr lang="en-US"/>
              <a:t> or </a:t>
            </a:r>
            <a:r>
              <a:rPr lang="en-US" sz="1600" b="1">
                <a:solidFill>
                  <a:srgbClr val="6C0000"/>
                </a:solidFill>
              </a:rPr>
              <a:t>202 Accepted</a:t>
            </a:r>
            <a:endParaRPr lang="en-US"/>
          </a:p>
          <a:p>
            <a:pPr lvl="1"/>
            <a:r>
              <a:rPr lang="en-US" sz="1600" b="1">
                <a:solidFill>
                  <a:srgbClr val="6C0000"/>
                </a:solidFill>
              </a:rPr>
              <a:t>Call </a:t>
            </a:r>
            <a:r>
              <a:rPr lang="en-US"/>
              <a:t>returns </a:t>
            </a:r>
            <a:r>
              <a:rPr lang="en-US" sz="1600" b="1">
                <a:solidFill>
                  <a:srgbClr val="6C0000"/>
                </a:solidFill>
              </a:rPr>
              <a:t>201 Created</a:t>
            </a:r>
            <a:r>
              <a:rPr lang="en-US"/>
              <a:t> when it successfully created the item in a synchronous operation 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 sz="1600" b="1">
                <a:solidFill>
                  <a:srgbClr val="6C0000"/>
                </a:solidFill>
              </a:rPr>
              <a:t>Call </a:t>
            </a:r>
            <a:r>
              <a:rPr lang="en-US"/>
              <a:t>returns </a:t>
            </a:r>
            <a:r>
              <a:rPr lang="en-US" sz="1600" b="1">
                <a:solidFill>
                  <a:srgbClr val="6C0000"/>
                </a:solidFill>
              </a:rPr>
              <a:t>202 Accepted</a:t>
            </a:r>
            <a:r>
              <a:rPr lang="en-US"/>
              <a:t> when it successfully starts async operation to create the item</a:t>
            </a:r>
          </a:p>
          <a:p>
            <a:pPr lvl="1"/>
            <a:r>
              <a:rPr lang="en-US"/>
              <a:t>Developer must handle </a:t>
            </a:r>
            <a:r>
              <a:rPr lang="en-US" sz="1600" b="1">
                <a:solidFill>
                  <a:srgbClr val="6C0000"/>
                </a:solidFill>
              </a:rPr>
              <a:t>202</a:t>
            </a:r>
            <a:r>
              <a:rPr lang="en-US" sz="1800" b="1">
                <a:solidFill>
                  <a:srgbClr val="6C0000"/>
                </a:solidFill>
              </a:rPr>
              <a:t> Accepted</a:t>
            </a:r>
            <a:r>
              <a:rPr lang="en-US"/>
              <a:t> response with callbacks to get operation state and result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/>
              <a:t>Fabric REST APIs use paginated results to return large list-based sets of items</a:t>
            </a:r>
          </a:p>
          <a:p>
            <a:pPr lvl="1"/>
            <a:r>
              <a:rPr lang="en-US"/>
              <a:t>Presence of </a:t>
            </a:r>
            <a:r>
              <a:rPr lang="en-US" sz="1800" b="1" err="1">
                <a:solidFill>
                  <a:srgbClr val="6C0000"/>
                </a:solidFill>
              </a:rPr>
              <a:t>continuationToken</a:t>
            </a:r>
            <a:r>
              <a:rPr lang="en-US"/>
              <a:t> and </a:t>
            </a:r>
            <a:r>
              <a:rPr lang="en-US" sz="1800" b="1" err="1">
                <a:solidFill>
                  <a:srgbClr val="6C0000"/>
                </a:solidFill>
              </a:rPr>
              <a:t>continuationUri</a:t>
            </a:r>
            <a:r>
              <a:rPr lang="en-US"/>
              <a:t> in result tells developer there are more items</a:t>
            </a:r>
          </a:p>
          <a:p>
            <a:pPr lvl="1"/>
            <a:r>
              <a:rPr lang="en-US"/>
              <a:t>Developer must make additional calls to get data until final call returns without </a:t>
            </a:r>
            <a:r>
              <a:rPr lang="en-US" sz="1800" b="1" err="1">
                <a:solidFill>
                  <a:srgbClr val="6C0000"/>
                </a:solidFill>
              </a:rPr>
              <a:t>continuationToken</a:t>
            </a:r>
            <a:endParaRPr lang="en-US"/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/>
              <a:t>All Fabric REST API endpoints are throttled</a:t>
            </a:r>
          </a:p>
          <a:p>
            <a:pPr lvl="1"/>
            <a:r>
              <a:rPr lang="en-US"/>
              <a:t>Each Fabric REST API endpoint restricts each caller to a specific number of API calls per minute</a:t>
            </a:r>
          </a:p>
          <a:p>
            <a:pPr lvl="1"/>
            <a:r>
              <a:rPr lang="en-US"/>
              <a:t>Fabric REST API team currently in the process of documenting throttling limits for each endpoint</a:t>
            </a:r>
          </a:p>
          <a:p>
            <a:pPr lvl="1"/>
            <a:r>
              <a:rPr lang="en-US"/>
              <a:t>Fabric REST APIs return </a:t>
            </a:r>
            <a:r>
              <a:rPr lang="en-US" sz="1600" b="1">
                <a:solidFill>
                  <a:srgbClr val="6C0000"/>
                </a:solidFill>
              </a:rPr>
              <a:t>429 Too Many Requests</a:t>
            </a:r>
            <a:r>
              <a:rPr lang="en-US"/>
              <a:t> error when caller exceeds throttling limit</a:t>
            </a:r>
          </a:p>
          <a:p>
            <a:pPr lvl="1"/>
            <a:r>
              <a:rPr lang="en-US"/>
              <a:t>Developer should use </a:t>
            </a:r>
            <a:r>
              <a:rPr lang="en-US" sz="1600" b="1">
                <a:solidFill>
                  <a:srgbClr val="6C0000"/>
                </a:solidFill>
              </a:rPr>
              <a:t>Retry-After</a:t>
            </a:r>
            <a:r>
              <a:rPr lang="en-US"/>
              <a:t> response header to delay execution until throttling window 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88CE58-CB2D-5112-06B8-EDFB84DC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4364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45985" tIns="93633" rIns="0" bIns="9363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  <a:cs typeface="Segoe UI" panose="020B0502040204020203" pitchFamily="34" charset="0"/>
              </a:rPr>
              <a:t>continuationToken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6161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D26CDA-A5F5-DB86-4C8F-860E44400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4364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45985" tIns="93633" rIns="0" bIns="9363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  <a:cs typeface="Segoe UI" panose="020B0502040204020203" pitchFamily="34" charset="0"/>
              </a:rPr>
              <a:t>continuationToken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6161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86C5-025D-08FD-0D70-EC9F6D5C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REST API .NET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1F71D-7C07-1817-041C-1FBDFBCFE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509200"/>
          </a:xfrm>
        </p:spPr>
        <p:txBody>
          <a:bodyPr/>
          <a:lstStyle/>
          <a:p>
            <a:r>
              <a:rPr lang="en-US" dirty="0"/>
              <a:t>Fabric REST API provides .NET SDK to assist .NET developers</a:t>
            </a:r>
          </a:p>
          <a:p>
            <a:pPr lvl="1"/>
            <a:r>
              <a:rPr lang="en-US" dirty="0"/>
              <a:t>Distributed as a NuGet package named </a:t>
            </a:r>
            <a:r>
              <a:rPr lang="en-US" sz="1800" b="1" dirty="0">
                <a:solidFill>
                  <a:srgbClr val="6C0000"/>
                </a:solidFill>
              </a:rPr>
              <a:t>Microsoft.Fabric.Api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Hides tedious and low-level details associated with programming the Fabric REST APIs </a:t>
            </a:r>
          </a:p>
          <a:p>
            <a:pPr lvl="1"/>
            <a:r>
              <a:rPr lang="en-US" dirty="0"/>
              <a:t>Provides a significant productivity boost to developers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 we like programming with the Fabric REST API .NET SDK?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long-running operations</a:t>
            </a:r>
            <a:r>
              <a:rPr lang="en-US" dirty="0"/>
              <a:t> transparently behind the scenes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paginated results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6C0000"/>
                </a:solidFill>
              </a:rPr>
              <a:t>continuation tokens</a:t>
            </a:r>
            <a:r>
              <a:rPr lang="en-US" dirty="0"/>
              <a:t> transparently behind the scenes</a:t>
            </a:r>
          </a:p>
          <a:p>
            <a:pPr lvl="1"/>
            <a:r>
              <a:rPr lang="en-US" dirty="0"/>
              <a:t>It handles </a:t>
            </a:r>
            <a:r>
              <a:rPr lang="en-US" sz="1800" b="1" dirty="0">
                <a:solidFill>
                  <a:srgbClr val="6C0000"/>
                </a:solidFill>
              </a:rPr>
              <a:t>throttling errors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6C0000"/>
                </a:solidFill>
              </a:rPr>
              <a:t>Retry-After logic</a:t>
            </a:r>
            <a:r>
              <a:rPr lang="en-US" dirty="0"/>
              <a:t> transparently behind the scenes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B079E-D46E-BE79-7C9D-9DD35F2A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3" y="2867374"/>
            <a:ext cx="7415401" cy="1926421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3425809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8A2E-DBE9-B582-C3FA-E05B80E8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444D-059E-0E3E-A735-58C625EE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890FE-9A25-1A1A-B012-3B37339DA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Programming with item definitions</a:t>
            </a:r>
          </a:p>
          <a:p>
            <a:pPr lvl="1"/>
            <a:r>
              <a:rPr lang="en-US" dirty="0"/>
              <a:t>Creating and managing connections</a:t>
            </a:r>
          </a:p>
          <a:p>
            <a:pPr lvl="1"/>
            <a:r>
              <a:rPr lang="en-US" dirty="0"/>
              <a:t>Understanding challenges with CI/CD in Fabric solution deployment</a:t>
            </a:r>
          </a:p>
          <a:p>
            <a:pPr lvl="1"/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/>
            <a:r>
              <a:rPr lang="en-US" dirty="0"/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12244636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/>
              <a:t>Fabric solutions designed and implemented in terms of </a:t>
            </a:r>
            <a:r>
              <a:rPr lang="en-US" sz="2000" b="1">
                <a:solidFill>
                  <a:srgbClr val="8A0000"/>
                </a:solidFill>
              </a:rPr>
              <a:t>workspace items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/>
              <a:t>Developers can discover, create and manage workspace items inside scope of a workspace</a:t>
            </a:r>
          </a:p>
          <a:p>
            <a:pPr lvl="1"/>
            <a:r>
              <a:rPr lang="en-US"/>
              <a:t>Most (but not all) types of workspace items can be created and updated using </a:t>
            </a:r>
            <a:r>
              <a:rPr lang="en-US" sz="1800" b="1">
                <a:solidFill>
                  <a:srgbClr val="8A0000"/>
                </a:solidFill>
              </a:rPr>
              <a:t>item definitions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/>
              <a:t>Blue workspace item types below are the ones we'll examine in this workshop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992818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3334762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591720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997468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334138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598347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4004095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40984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592030" y="3334762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701879" y="3591721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701879" y="399746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300098" y="334867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409949" y="360563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406314" y="40051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3341388"/>
            <a:ext cx="1593127" cy="2319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401369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42572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83776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8320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3334764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59172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997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6016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524979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Custom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Notebook Solution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Shortcut 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Data Pipeline Solution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Definitions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62596"/>
          </a:xfrm>
        </p:spPr>
        <p:txBody>
          <a:bodyPr/>
          <a:lstStyle/>
          <a:p>
            <a:r>
              <a:rPr lang="en-US"/>
              <a:t>Fabric DevOps strategy built on the concept of Item Definitions</a:t>
            </a:r>
          </a:p>
          <a:p>
            <a:pPr lvl="1"/>
            <a:r>
              <a:rPr lang="en-US"/>
              <a:t>Item definition is a set of files representing definition for a workspace item</a:t>
            </a:r>
          </a:p>
          <a:p>
            <a:pPr lvl="1"/>
            <a:r>
              <a:rPr lang="en-US"/>
              <a:t>Each type of workspace item has unique requirements for files in its item definition</a:t>
            </a:r>
          </a:p>
          <a:p>
            <a:pPr lvl="1"/>
            <a:r>
              <a:rPr lang="en-US"/>
              <a:t>Files in item definition known as </a:t>
            </a:r>
            <a:r>
              <a:rPr lang="en-US" sz="1800" b="1">
                <a:solidFill>
                  <a:srgbClr val="8A0000"/>
                </a:solidFill>
              </a:rPr>
              <a:t>item definition parts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/>
              <a:t>Every item definition includes a </a:t>
            </a:r>
            <a:r>
              <a:rPr lang="en-US" sz="1800" b="1">
                <a:solidFill>
                  <a:srgbClr val="8A0000"/>
                </a:solidFill>
              </a:rPr>
              <a:t>platform file</a:t>
            </a:r>
            <a:r>
              <a:rPr lang="en-US"/>
              <a:t> named </a:t>
            </a:r>
            <a:r>
              <a:rPr lang="en-US" sz="1800" b="1">
                <a:solidFill>
                  <a:srgbClr val="8A0000"/>
                </a:solidFill>
              </a:rPr>
              <a:t>.platform</a:t>
            </a:r>
            <a:endParaRPr lang="en-US" b="1">
              <a:solidFill>
                <a:srgbClr val="8A0000"/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/>
              <a:t>Developer must format item definition parts with </a:t>
            </a:r>
            <a:r>
              <a:rPr lang="en-US" sz="1800" b="1">
                <a:solidFill>
                  <a:srgbClr val="8A0000"/>
                </a:solidFill>
              </a:rPr>
              <a:t>base64 encoding</a:t>
            </a:r>
            <a:r>
              <a:rPr lang="en-US"/>
              <a:t> to transmit across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DDA84-1051-8E3F-37CD-BFD156EB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91" t="2739" b="29205"/>
          <a:stretch/>
        </p:blipFill>
        <p:spPr>
          <a:xfrm>
            <a:off x="1067116" y="3226204"/>
            <a:ext cx="2915522" cy="1257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A01A1-7D51-21C6-1651-C41A775E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16" y="5204777"/>
            <a:ext cx="5589323" cy="15528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258F3A-7937-B141-8115-44574811065E}"/>
              </a:ext>
            </a:extLst>
          </p:cNvPr>
          <p:cNvGrpSpPr/>
          <p:nvPr/>
        </p:nvGrpSpPr>
        <p:grpSpPr>
          <a:xfrm>
            <a:off x="2281806" y="3226205"/>
            <a:ext cx="8209214" cy="1291702"/>
            <a:chOff x="2281806" y="3226205"/>
            <a:chExt cx="8209214" cy="12917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D49909-A953-072B-C6FF-6A934064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8478" y="3226205"/>
              <a:ext cx="5952542" cy="1291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2944D03-E7E3-C397-9ABF-BF9E6DA7D2F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06" y="3682767"/>
              <a:ext cx="221469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17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2E70-6387-D22B-F074-D590F25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Notebook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2081-06D0-18E4-18AD-4EB59FCE7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/>
              <a:t>Item definition for notebook contained in single file named </a:t>
            </a:r>
            <a:r>
              <a:rPr lang="en-US" sz="2000" b="1">
                <a:solidFill>
                  <a:srgbClr val="6C0000"/>
                </a:solidFill>
              </a:rPr>
              <a:t>notebook-content.py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Default format for item definition based on is </a:t>
            </a:r>
            <a:r>
              <a:rPr lang="en-US" sz="1800" b="1">
                <a:solidFill>
                  <a:srgbClr val="6C0000"/>
                </a:solidFill>
              </a:rPr>
              <a:t>*.</a:t>
            </a:r>
            <a:r>
              <a:rPr lang="en-US" sz="1800" b="1" err="1">
                <a:solidFill>
                  <a:srgbClr val="6C0000"/>
                </a:solidFill>
              </a:rPr>
              <a:t>py</a:t>
            </a:r>
            <a:r>
              <a:rPr lang="en-US"/>
              <a:t> files</a:t>
            </a:r>
          </a:p>
          <a:p>
            <a:pPr lvl="1"/>
            <a:r>
              <a:rPr lang="en-US"/>
              <a:t>Developers have option to work with JSON-based </a:t>
            </a:r>
            <a:r>
              <a:rPr lang="en-US" sz="1800" b="1">
                <a:solidFill>
                  <a:srgbClr val="6C0000"/>
                </a:solidFill>
              </a:rPr>
              <a:t>*.</a:t>
            </a:r>
            <a:r>
              <a:rPr lang="en-US" sz="1800" b="1" err="1">
                <a:solidFill>
                  <a:srgbClr val="6C0000"/>
                </a:solidFill>
              </a:rPr>
              <a:t>ipynb</a:t>
            </a:r>
            <a:r>
              <a:rPr lang="en-US"/>
              <a:t> format</a:t>
            </a:r>
          </a:p>
          <a:p>
            <a:pPr lvl="1"/>
            <a:r>
              <a:rPr lang="en-US"/>
              <a:t>Top of file contains metadata section to link notebook to default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0DAE-C3B4-2C73-C982-A58F5E40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7"/>
          <a:stretch/>
        </p:blipFill>
        <p:spPr>
          <a:xfrm>
            <a:off x="1142918" y="2912984"/>
            <a:ext cx="2695268" cy="752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3B8E9-2C50-2F06-6B7D-2A16CB8D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25" y="2912984"/>
            <a:ext cx="5299257" cy="3663288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0790030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082507"/>
            <a:ext cx="10330234" cy="153888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/>
              <a:t>Professional Software Development </a:t>
            </a:r>
            <a:br>
              <a:rPr lang="en-US" sz="4400"/>
            </a:br>
            <a:r>
              <a:rPr lang="en-US" sz="4400"/>
              <a:t>on the Fabric Platform</a:t>
            </a:r>
            <a:endParaRPr lang="en-US" sz="2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040C-9CAD-43D1-079F-43ED8A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F539-DEB8-D2AC-CC97-76BE65A42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Item definition for data pipeline contained in single file named </a:t>
            </a:r>
            <a:r>
              <a:rPr lang="en-US" sz="2000" b="1" dirty="0">
                <a:solidFill>
                  <a:srgbClr val="6C0000"/>
                </a:solidFill>
              </a:rPr>
              <a:t>pipeline-</a:t>
            </a:r>
            <a:r>
              <a:rPr lang="en-US" sz="2000" b="1" dirty="0" err="1">
                <a:solidFill>
                  <a:srgbClr val="6C0000"/>
                </a:solidFill>
              </a:rPr>
              <a:t>content.json</a:t>
            </a:r>
            <a:endParaRPr lang="en-US" sz="2000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reference for workspace Id and lakehouse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notebook Ids and possibly other data pipeline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 connection Ids and partial data 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360C-F266-0778-7A43-C4156AE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0" r="7009"/>
          <a:stretch/>
        </p:blipFill>
        <p:spPr>
          <a:xfrm>
            <a:off x="1139540" y="2912984"/>
            <a:ext cx="2954924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42F3-58BC-CBB0-C3B1-15A1D5C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23" y="2912984"/>
            <a:ext cx="4041782" cy="3559933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5674409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DE91-5612-06ED-A025-D65F1D64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Model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6023-28AB-5974-9665-EC7FA05A3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Item definition for semantic model supported in two different formats</a:t>
            </a:r>
          </a:p>
          <a:p>
            <a:pPr lvl="1"/>
            <a:r>
              <a:rPr lang="en-US" dirty="0"/>
              <a:t>Original format is </a:t>
            </a:r>
            <a:r>
              <a:rPr lang="en-US" sz="18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which defines semantic model in single file named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New, preferred format is </a:t>
            </a:r>
            <a:r>
              <a:rPr lang="en-US" sz="18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which uses YAML-like syntax using indentation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definition files are text-based and optimized for human readability and edit-ability</a:t>
            </a:r>
          </a:p>
          <a:p>
            <a:pPr lvl="1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8D6158-0B82-CAD9-C128-D9EC52CD5F22}"/>
              </a:ext>
            </a:extLst>
          </p:cNvPr>
          <p:cNvGrpSpPr/>
          <p:nvPr/>
        </p:nvGrpSpPr>
        <p:grpSpPr>
          <a:xfrm>
            <a:off x="1141031" y="2917445"/>
            <a:ext cx="7874286" cy="3903223"/>
            <a:chOff x="1892712" y="2569506"/>
            <a:chExt cx="8785927" cy="4355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ADE7C-3F6C-648E-AA2D-6B9690AE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23" r="17031"/>
            <a:stretch/>
          </p:blipFill>
          <p:spPr>
            <a:xfrm>
              <a:off x="1892712" y="2569506"/>
              <a:ext cx="4084145" cy="3951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E9E0CD-4E1C-B7F0-1DE4-F35B2A953136}"/>
                </a:ext>
              </a:extLst>
            </p:cNvPr>
            <p:cNvGrpSpPr/>
            <p:nvPr/>
          </p:nvGrpSpPr>
          <p:grpSpPr>
            <a:xfrm>
              <a:off x="3873398" y="2569506"/>
              <a:ext cx="6805241" cy="2225608"/>
              <a:chOff x="2366577" y="2180173"/>
              <a:chExt cx="6805241" cy="22256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BFCFC-BDEE-A423-7885-9615FD33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2797" y="2180173"/>
                <a:ext cx="4219021" cy="18961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63FC79F-DC95-911B-0826-BBF530C67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6577" y="3677265"/>
                <a:ext cx="2556724" cy="72851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0664D6-BB24-7FCB-E4DE-9015D3EC0098}"/>
                </a:ext>
              </a:extLst>
            </p:cNvPr>
            <p:cNvGrpSpPr/>
            <p:nvPr/>
          </p:nvGrpSpPr>
          <p:grpSpPr>
            <a:xfrm>
              <a:off x="4173322" y="5388216"/>
              <a:ext cx="5505433" cy="1536406"/>
              <a:chOff x="2666501" y="4998883"/>
              <a:chExt cx="5505433" cy="15364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69ACA8-44E6-4585-F47C-57756049D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2797" y="4998883"/>
                <a:ext cx="3219137" cy="15364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584C255-413E-18CD-C94D-E5D511FF1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6501" y="5303240"/>
                <a:ext cx="2256800" cy="15592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A77524-A4A9-AE31-7FA7-17885742D0BE}"/>
                </a:ext>
              </a:extLst>
            </p:cNvPr>
            <p:cNvGrpSpPr/>
            <p:nvPr/>
          </p:nvGrpSpPr>
          <p:grpSpPr>
            <a:xfrm>
              <a:off x="3913632" y="4736161"/>
              <a:ext cx="4722562" cy="408489"/>
              <a:chOff x="2406811" y="4346828"/>
              <a:chExt cx="4722562" cy="408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3F46A8-9BE4-3425-4D39-55CEE51C8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2797" y="4346828"/>
                <a:ext cx="2176576" cy="4084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D76EA59-0112-2634-8E76-509C54540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6811" y="4554725"/>
                <a:ext cx="2428001" cy="1217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49938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A3D-8459-5406-AC39-7AE65AD1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4125E-91F8-4E44-39DF-D7A694651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Item definition for reports supported in two different formats</a:t>
            </a:r>
          </a:p>
          <a:p>
            <a:pPr lvl="1"/>
            <a:r>
              <a:rPr lang="en-US" dirty="0"/>
              <a:t>Item definition files include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 which used to bind report to semantic model Id</a:t>
            </a:r>
          </a:p>
          <a:p>
            <a:pPr lvl="1"/>
            <a:r>
              <a:rPr lang="en-US" dirty="0"/>
              <a:t>Default format (</a:t>
            </a:r>
            <a:r>
              <a:rPr lang="en-US" sz="1800" b="1" dirty="0">
                <a:solidFill>
                  <a:srgbClr val="6C0000"/>
                </a:solidFill>
              </a:rPr>
              <a:t>PBIR-Legacy</a:t>
            </a:r>
            <a:r>
              <a:rPr lang="en-US" dirty="0"/>
              <a:t>) based on report layout defined in single file named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 format (</a:t>
            </a:r>
            <a:r>
              <a:rPr lang="en-US" sz="1800" b="1" dirty="0">
                <a:solidFill>
                  <a:srgbClr val="8A0000"/>
                </a:solidFill>
              </a:rPr>
              <a:t>PBIR</a:t>
            </a:r>
            <a:r>
              <a:rPr lang="en-US" dirty="0"/>
              <a:t>) in public preview splits report definition into multiple files.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. and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BE9D9-CF32-555B-C65D-7D1AF51D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85" y="3049735"/>
            <a:ext cx="2676899" cy="1924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2981C-6385-F7BA-B86A-D49AD60E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514"/>
          <a:stretch/>
        </p:blipFill>
        <p:spPr>
          <a:xfrm>
            <a:off x="7959850" y="3049735"/>
            <a:ext cx="3335832" cy="2170443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EFAAF-19CA-C5F8-DEFB-E56AD498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39" y="3049735"/>
            <a:ext cx="3474656" cy="1487587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8534328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PBIP Projects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84995"/>
          </a:xfrm>
        </p:spPr>
        <p:txBody>
          <a:bodyPr/>
          <a:lstStyle/>
          <a:p>
            <a:r>
              <a:rPr lang="en-US"/>
              <a:t>Power BI Desktop supports Power BI Desktop Developer Mode (Preview)</a:t>
            </a:r>
          </a:p>
          <a:p>
            <a:pPr lvl="1"/>
            <a:r>
              <a:rPr lang="en-US"/>
              <a:t>Power BI Desktop has traditionally allowed saving projects in </a:t>
            </a:r>
            <a:r>
              <a:rPr lang="en-US" sz="1600" b="1">
                <a:solidFill>
                  <a:srgbClr val="6C0000"/>
                </a:solidFill>
              </a:rPr>
              <a:t>PBIX</a:t>
            </a:r>
            <a:r>
              <a:rPr lang="en-US"/>
              <a:t> file format</a:t>
            </a:r>
          </a:p>
          <a:p>
            <a:pPr lvl="1"/>
            <a:r>
              <a:rPr lang="en-US"/>
              <a:t>Power BI Desktop preview feature allows saving projects in </a:t>
            </a:r>
            <a:r>
              <a:rPr lang="en-US" sz="1600" b="1">
                <a:solidFill>
                  <a:srgbClr val="6C0000"/>
                </a:solidFill>
              </a:rPr>
              <a:t>Power BI Project (PBIP)</a:t>
            </a:r>
            <a:r>
              <a:rPr lang="en-US"/>
              <a:t> format</a:t>
            </a:r>
          </a:p>
          <a:p>
            <a:pPr lvl="2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57382-D51C-BB02-D1C4-96D2FCBB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90" y="2474203"/>
            <a:ext cx="6814774" cy="4228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A10B39-AA6B-C4AB-4661-D8DFB7F354D6}"/>
              </a:ext>
            </a:extLst>
          </p:cNvPr>
          <p:cNvSpPr/>
          <p:nvPr/>
        </p:nvSpPr>
        <p:spPr bwMode="auto">
          <a:xfrm>
            <a:off x="3002745" y="5851695"/>
            <a:ext cx="3541803" cy="66490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073723" cy="709723"/>
            <a:chOff x="4174871" y="6073182"/>
            <a:chExt cx="407372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1381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EC65-C5CB-E245-A061-7DD756FB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9258-C6F0-7930-A865-AEB1C3FC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7F39-30F8-A85D-C459-1CC47EEEC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Creating and managing connections</a:t>
            </a:r>
          </a:p>
          <a:p>
            <a:pPr lvl="1"/>
            <a:r>
              <a:rPr lang="en-US" dirty="0"/>
              <a:t>Understanding challenges with CI/CD in Fabric solution deployment</a:t>
            </a:r>
          </a:p>
          <a:p>
            <a:pPr lvl="1"/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/>
            <a:r>
              <a:rPr lang="en-US" dirty="0"/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103486414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the Power BI Solution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EBC61-53F2-A506-B54B-B7EDE515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workspace (includes assign to capacity &amp; add role assignments)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imported semantic model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connection for semantic model using </a:t>
            </a:r>
            <a:r>
              <a:rPr lang="en-US" sz="1800" b="1">
                <a:solidFill>
                  <a:srgbClr val="8A0000"/>
                </a:solidFill>
              </a:rPr>
              <a:t>Create Connection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Bind semantic model to connection using </a:t>
            </a:r>
            <a:r>
              <a:rPr lang="en-US" sz="1800" b="1">
                <a:solidFill>
                  <a:srgbClr val="8A0000"/>
                </a:solidFill>
              </a:rPr>
              <a:t>Datasets - Bind To Gateway In Group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Refresh imported semantic model using </a:t>
            </a:r>
            <a:r>
              <a:rPr lang="en-US" sz="1800" b="1">
                <a:solidFill>
                  <a:srgbClr val="8A0000"/>
                </a:solidFill>
              </a:rPr>
              <a:t>Datasets - Refresh Dataset In Group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report which is bound to semantic model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0" y="4105728"/>
            <a:ext cx="6469841" cy="245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04" y="4105728"/>
            <a:ext cx="3771365" cy="2345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EE6-D5EE-06E4-E2E8-B10B0C86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A3D7-376A-0507-E659-76F0589A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Connections and Connectors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3623-AEAC-5646-D258-E49155C45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292935"/>
          </a:xfrm>
        </p:spPr>
        <p:txBody>
          <a:bodyPr/>
          <a:lstStyle/>
          <a:p>
            <a:r>
              <a:rPr lang="en-US"/>
              <a:t>Every connection in Fabric is based on a specific connector</a:t>
            </a:r>
          </a:p>
          <a:p>
            <a:pPr lvl="1"/>
            <a:r>
              <a:rPr lang="en-US" sz="1800" b="1">
                <a:solidFill>
                  <a:srgbClr val="6C0000"/>
                </a:solidFill>
              </a:rPr>
              <a:t>Connector</a:t>
            </a:r>
            <a:r>
              <a:rPr lang="en-US"/>
              <a:t> is a component that knows how to connect to and access specific type of datasource</a:t>
            </a:r>
          </a:p>
          <a:p>
            <a:pPr lvl="1"/>
            <a:r>
              <a:rPr lang="en-US"/>
              <a:t>Fabric uses the </a:t>
            </a:r>
            <a:r>
              <a:rPr lang="en-US" sz="1800" b="1">
                <a:solidFill>
                  <a:srgbClr val="6C0000"/>
                </a:solidFill>
              </a:rPr>
              <a:t>Web</a:t>
            </a:r>
            <a:r>
              <a:rPr lang="en-US"/>
              <a:t> connector for connections to HTTP-based Web services</a:t>
            </a:r>
          </a:p>
          <a:p>
            <a:pPr lvl="1"/>
            <a:r>
              <a:rPr lang="en-US"/>
              <a:t>Fabric uses the </a:t>
            </a:r>
            <a:r>
              <a:rPr lang="en-US" sz="1800" b="1">
                <a:solidFill>
                  <a:srgbClr val="6C0000"/>
                </a:solidFill>
              </a:rPr>
              <a:t>AzureDataLakeStorage</a:t>
            </a:r>
            <a:r>
              <a:rPr lang="en-US"/>
              <a:t> connector for connections to ADLS Gen2 storage container</a:t>
            </a:r>
          </a:p>
          <a:p>
            <a:pPr lvl="1"/>
            <a:r>
              <a:rPr lang="en-US"/>
              <a:t>Fabric currently supports over 200 different connectors</a:t>
            </a:r>
          </a:p>
          <a:p>
            <a:pPr lvl="1"/>
            <a:r>
              <a:rPr lang="en-US"/>
              <a:t>Fabric provides the </a:t>
            </a:r>
            <a:r>
              <a:rPr lang="en-US" sz="1800" b="1">
                <a:solidFill>
                  <a:srgbClr val="6C0000"/>
                </a:solidFill>
              </a:rPr>
              <a:t>List Supported Connection Types</a:t>
            </a:r>
            <a:r>
              <a:rPr lang="en-US"/>
              <a:t> API  for dynamic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32FDA-2FE8-68A2-7562-8B1D8308D606}"/>
              </a:ext>
            </a:extLst>
          </p:cNvPr>
          <p:cNvSpPr/>
          <p:nvPr/>
        </p:nvSpPr>
        <p:spPr>
          <a:xfrm>
            <a:off x="1130854" y="3833922"/>
            <a:ext cx="2418081" cy="2428982"/>
          </a:xfrm>
          <a:prstGeom prst="rect">
            <a:avLst/>
          </a:prstGeom>
          <a:solidFill>
            <a:schemeClr val="bg1">
              <a:lumMod val="85000"/>
              <a:alpha val="25098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C9C3A2-0B5A-1120-415E-3D29F42B270D}"/>
              </a:ext>
            </a:extLst>
          </p:cNvPr>
          <p:cNvSpPr/>
          <p:nvPr/>
        </p:nvSpPr>
        <p:spPr bwMode="auto">
          <a:xfrm>
            <a:off x="2287787" y="5412145"/>
            <a:ext cx="3451434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chemeClr val="accent5">
              <a:lumMod val="75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</a:t>
            </a:r>
            <a:endParaRPr lang="en-US" sz="1200" b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046B44-AC09-D0EF-A552-C8AEAE86CF4E}"/>
              </a:ext>
            </a:extLst>
          </p:cNvPr>
          <p:cNvSpPr/>
          <p:nvPr/>
        </p:nvSpPr>
        <p:spPr bwMode="auto">
          <a:xfrm>
            <a:off x="2238972" y="4377025"/>
            <a:ext cx="3451434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chemeClr val="accent5">
              <a:lumMod val="75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</a:t>
            </a:r>
            <a:endParaRPr lang="en-US" sz="9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E3DC1-368B-72A0-5E8A-D7C39D797AB1}"/>
              </a:ext>
            </a:extLst>
          </p:cNvPr>
          <p:cNvGrpSpPr/>
          <p:nvPr/>
        </p:nvGrpSpPr>
        <p:grpSpPr>
          <a:xfrm>
            <a:off x="1420859" y="4277248"/>
            <a:ext cx="818110" cy="771165"/>
            <a:chOff x="6961787" y="3043417"/>
            <a:chExt cx="818110" cy="771165"/>
          </a:xfrm>
          <a:solidFill>
            <a:srgbClr val="FFFFFF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40763D-DEE8-35F6-54AF-91838C4F1610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1" name="Picture 10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153479-1E72-FD78-AB09-D89CF49F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  <a:grp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85C263-4212-FC54-507E-2DCC3753229D}"/>
              </a:ext>
            </a:extLst>
          </p:cNvPr>
          <p:cNvGrpSpPr/>
          <p:nvPr/>
        </p:nvGrpSpPr>
        <p:grpSpPr>
          <a:xfrm>
            <a:off x="1469675" y="5316913"/>
            <a:ext cx="818110" cy="771166"/>
            <a:chOff x="6564061" y="3745966"/>
            <a:chExt cx="818110" cy="771166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35A1E0-2715-7F19-6EF8-55D23DA52600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4" name="Picture 13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B7F6ABA6-18CA-4181-2885-7983239E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  <a:grp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647F095-1478-EE5A-AAF6-B6A80CBD04FF}"/>
              </a:ext>
            </a:extLst>
          </p:cNvPr>
          <p:cNvSpPr/>
          <p:nvPr/>
        </p:nvSpPr>
        <p:spPr bwMode="auto">
          <a:xfrm>
            <a:off x="2414249" y="5562629"/>
            <a:ext cx="1880503" cy="291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AzureDataLakeStorage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42F9F-F4F2-BC61-1BC4-61C78CC5F918}"/>
              </a:ext>
            </a:extLst>
          </p:cNvPr>
          <p:cNvSpPr/>
          <p:nvPr/>
        </p:nvSpPr>
        <p:spPr bwMode="auto">
          <a:xfrm>
            <a:off x="2360352" y="4530333"/>
            <a:ext cx="1880503" cy="291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Web</a:t>
            </a:r>
          </a:p>
        </p:txBody>
      </p:sp>
      <p:pic>
        <p:nvPicPr>
          <p:cNvPr id="1026" name="Picture 2" descr="web server icon for your website, mobile, presentation, and ...">
            <a:extLst>
              <a:ext uri="{FF2B5EF4-FFF2-40B4-BE49-F238E27FC236}">
                <a16:creationId xmlns:a16="http://schemas.microsoft.com/office/drawing/2014/main" id="{212641D9-FD06-6747-6EA4-A772E1E2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63" y="4187511"/>
            <a:ext cx="1393839" cy="9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Data Lake Storage: A Comprehensive Guide | by Amit ...">
            <a:extLst>
              <a:ext uri="{FF2B5EF4-FFF2-40B4-BE49-F238E27FC236}">
                <a16:creationId xmlns:a16="http://schemas.microsoft.com/office/drawing/2014/main" id="{E30C53C9-25F3-AC9E-1394-F93FDDA96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4" b="19844"/>
          <a:stretch/>
        </p:blipFill>
        <p:spPr bwMode="auto">
          <a:xfrm>
            <a:off x="5736476" y="5241708"/>
            <a:ext cx="1051754" cy="92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839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E491-A455-815A-EF1E-F517F3B50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3CF9-0F41-53CA-33D1-FEE1B796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Connectivity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4B1F3-A1C2-95D5-D048-B9633EC18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pPr lvl="0"/>
            <a:r>
              <a:rPr lang="en-US"/>
              <a:t>Sharable Cloud Connections (</a:t>
            </a:r>
            <a:r>
              <a:rPr lang="en-US" sz="2000" b="1">
                <a:solidFill>
                  <a:srgbClr val="6C0000"/>
                </a:solidFill>
              </a:rPr>
              <a:t>SCCs</a:t>
            </a:r>
            <a:r>
              <a:rPr lang="en-US"/>
              <a:t>)</a:t>
            </a:r>
          </a:p>
          <a:p>
            <a:pPr lvl="1"/>
            <a:r>
              <a:rPr lang="en-US"/>
              <a:t>New style of connection which should be used whenever gateway is not involved</a:t>
            </a:r>
          </a:p>
          <a:p>
            <a:pPr lvl="1"/>
            <a:r>
              <a:rPr lang="en-US"/>
              <a:t>Connection can be configured with role assignments to provide access to security principals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>
                <a:solidFill>
                  <a:srgbClr val="6C0000"/>
                </a:solidFill>
              </a:rPr>
              <a:t>This will be the only connection connectivity type discussed in this workshop</a:t>
            </a:r>
          </a:p>
          <a:p>
            <a:pPr lvl="0">
              <a:spcBef>
                <a:spcPts val="2400"/>
              </a:spcBef>
            </a:pPr>
            <a:r>
              <a:rPr lang="en-US"/>
              <a:t>Personal Cloud Connections (</a:t>
            </a:r>
            <a:r>
              <a:rPr lang="en-US" sz="2000" b="1">
                <a:solidFill>
                  <a:srgbClr val="6C0000"/>
                </a:solidFill>
              </a:rPr>
              <a:t>PCCs</a:t>
            </a:r>
            <a:r>
              <a:rPr lang="en-US"/>
              <a:t>)</a:t>
            </a:r>
          </a:p>
          <a:p>
            <a:pPr lvl="1"/>
            <a:r>
              <a:rPr lang="en-US"/>
              <a:t>Legacy connection type carried over from Power BI</a:t>
            </a:r>
          </a:p>
          <a:p>
            <a:pPr lvl="0">
              <a:spcBef>
                <a:spcPts val="2400"/>
              </a:spcBef>
            </a:pPr>
            <a:r>
              <a:rPr lang="en-US"/>
              <a:t>On-prem Gateway Connections</a:t>
            </a:r>
          </a:p>
          <a:p>
            <a:pPr lvl="1"/>
            <a:r>
              <a:rPr lang="en-US"/>
              <a:t>Connections which are created using on-premises gateway datasource</a:t>
            </a:r>
          </a:p>
          <a:p>
            <a:pPr lvl="0">
              <a:spcBef>
                <a:spcPts val="2400"/>
              </a:spcBef>
            </a:pPr>
            <a:r>
              <a:rPr lang="en-US"/>
              <a:t>Virtual Gateway Connections</a:t>
            </a:r>
          </a:p>
          <a:p>
            <a:pPr lvl="1"/>
            <a:r>
              <a:rPr lang="en-US"/>
              <a:t>Connections which are created using virtual gateway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2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A782-8388-5B22-C208-324FF270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Web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9BE8-3912-E99D-A222-6F0AE636C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/>
              <a:t>Connections created using the </a:t>
            </a:r>
            <a:r>
              <a:rPr lang="en-US" sz="2000" b="1">
                <a:solidFill>
                  <a:srgbClr val="6C0000"/>
                </a:solidFill>
              </a:rPr>
              <a:t>Create Connections</a:t>
            </a:r>
            <a:r>
              <a:rPr lang="en-US"/>
              <a:t> API</a:t>
            </a:r>
          </a:p>
          <a:p>
            <a:pPr lvl="1"/>
            <a:r>
              <a:rPr lang="en-US"/>
              <a:t>Use </a:t>
            </a:r>
            <a:r>
              <a:rPr lang="en-US" sz="1800" b="1" err="1">
                <a:solidFill>
                  <a:srgbClr val="6C0000"/>
                </a:solidFill>
              </a:rPr>
              <a:t>connectionType</a:t>
            </a:r>
            <a:r>
              <a:rPr lang="en-US" b="1"/>
              <a:t> </a:t>
            </a:r>
            <a:r>
              <a:rPr lang="en-US"/>
              <a:t> parameter to indicate which connector to use</a:t>
            </a:r>
          </a:p>
          <a:p>
            <a:pPr lvl="1"/>
            <a:r>
              <a:rPr lang="en-US"/>
              <a:t>Each connector has </a:t>
            </a:r>
            <a:r>
              <a:rPr lang="en-US" sz="1800" b="1" err="1">
                <a:solidFill>
                  <a:srgbClr val="6C0000"/>
                </a:solidFill>
              </a:rPr>
              <a:t>creationMethod</a:t>
            </a:r>
            <a:r>
              <a:rPr lang="en-US"/>
              <a:t> which defines its list of </a:t>
            </a:r>
            <a:r>
              <a:rPr lang="en-US" sz="1800" b="1">
                <a:solidFill>
                  <a:srgbClr val="6C0000"/>
                </a:solidFill>
              </a:rPr>
              <a:t>connection details parameters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Each connection must be created with some type of </a:t>
            </a:r>
            <a:r>
              <a:rPr lang="en-US" sz="1800" b="1">
                <a:solidFill>
                  <a:srgbClr val="6C0000"/>
                </a:solidFill>
              </a:rPr>
              <a:t>credential</a:t>
            </a:r>
            <a:r>
              <a:rPr lang="en-US"/>
              <a:t> (e.g. </a:t>
            </a:r>
            <a:r>
              <a:rPr lang="en-US" i="1"/>
              <a:t>anonymous credentials</a:t>
            </a:r>
            <a:r>
              <a:rPr lang="en-US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FA26B-8A5F-25F9-7F77-C9D88D22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5" y="2968524"/>
            <a:ext cx="8440113" cy="3561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60735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Informal 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/>
              <a:t>What Languages?</a:t>
            </a:r>
          </a:p>
          <a:p>
            <a:pPr lvl="1"/>
            <a:r>
              <a:rPr lang="en-US"/>
              <a:t>JavaScript or TypeScript</a:t>
            </a:r>
          </a:p>
          <a:p>
            <a:pPr lvl="1"/>
            <a:r>
              <a:rPr lang="en-US"/>
              <a:t>C# or VB.NET</a:t>
            </a:r>
          </a:p>
          <a:p>
            <a:pPr lvl="1"/>
            <a:r>
              <a:rPr lang="en-US"/>
              <a:t>Python</a:t>
            </a:r>
          </a:p>
          <a:p>
            <a:pPr lvl="1"/>
            <a:r>
              <a:rPr lang="en-US"/>
              <a:t>Java</a:t>
            </a:r>
          </a:p>
          <a:p>
            <a:pPr lvl="1"/>
            <a:r>
              <a:rPr lang="en-US"/>
              <a:t>What else?</a:t>
            </a:r>
          </a:p>
          <a:p>
            <a:r>
              <a:rPr lang="en-US"/>
              <a:t>What development platforms?</a:t>
            </a:r>
          </a:p>
          <a:p>
            <a:pPr lvl="1"/>
            <a:r>
              <a:rPr lang="en-US"/>
              <a:t>Angular</a:t>
            </a:r>
          </a:p>
          <a:p>
            <a:pPr lvl="1"/>
            <a:r>
              <a:rPr lang="en-US"/>
              <a:t>React</a:t>
            </a:r>
          </a:p>
          <a:p>
            <a:pPr lvl="1"/>
            <a:r>
              <a:rPr lang="en-US"/>
              <a:t>.NET</a:t>
            </a:r>
          </a:p>
          <a:p>
            <a:pPr lvl="1"/>
            <a:r>
              <a:rPr lang="en-US"/>
              <a:t>Java</a:t>
            </a:r>
          </a:p>
          <a:p>
            <a:pPr lvl="1"/>
            <a:r>
              <a:rPr lang="en-US"/>
              <a:t>Node.js</a:t>
            </a:r>
          </a:p>
          <a:p>
            <a:pPr lvl="1"/>
            <a:r>
              <a:rPr lang="en-US"/>
              <a:t>Salesforce</a:t>
            </a:r>
          </a:p>
          <a:p>
            <a:pPr lvl="1"/>
            <a:r>
              <a:rPr lang="en-US"/>
              <a:t>What else?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3ED1BB-8366-FBD9-2E60-F825F9DF6153}"/>
              </a:ext>
            </a:extLst>
          </p:cNvPr>
          <p:cNvSpPr txBox="1">
            <a:spLocks/>
          </p:cNvSpPr>
          <p:nvPr/>
        </p:nvSpPr>
        <p:spPr>
          <a:xfrm>
            <a:off x="6137868" y="1227439"/>
            <a:ext cx="597793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9725" marR="0" indent="-339725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400" b="0" kern="1200" spc="-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marR="0" indent="-22542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6925" marR="0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3225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Arial" panose="020B0604020202020204" pitchFamily="34" charset="0"/>
              </a:defRPr>
            </a:lvl4pPr>
            <a:lvl5pPr marL="747713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Source Control Systems?</a:t>
            </a:r>
          </a:p>
          <a:p>
            <a:pPr lvl="1"/>
            <a:r>
              <a:rPr lang="en-US"/>
              <a:t>GitHub</a:t>
            </a:r>
          </a:p>
          <a:p>
            <a:pPr lvl="1"/>
            <a:r>
              <a:rPr lang="en-US"/>
              <a:t>GitHub Enterprise</a:t>
            </a:r>
          </a:p>
          <a:p>
            <a:pPr lvl="1"/>
            <a:r>
              <a:rPr lang="en-US"/>
              <a:t>Azure Devs Ops</a:t>
            </a:r>
          </a:p>
          <a:p>
            <a:pPr lvl="1"/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85597"/>
          </a:xfrm>
        </p:spPr>
        <p:txBody>
          <a:bodyPr/>
          <a:lstStyle/>
          <a:p>
            <a:r>
              <a:rPr lang="en-US" dirty="0"/>
              <a:t>Imported semantic model needs to be refreshed after creating from item definition</a:t>
            </a:r>
          </a:p>
          <a:p>
            <a:pPr lvl="1"/>
            <a:r>
              <a:rPr lang="en-US" dirty="0"/>
              <a:t>Call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creates semantic model but does not populate it with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Currently, Power BI REST API required to bind connection and refresh semantic model</a:t>
            </a:r>
          </a:p>
          <a:p>
            <a:pPr lvl="1"/>
            <a:r>
              <a:rPr lang="en-US" dirty="0"/>
              <a:t>Developer binds semantic model to connection using </a:t>
            </a:r>
            <a:r>
              <a:rPr lang="en-US" sz="1800" b="1" dirty="0">
                <a:solidFill>
                  <a:srgbClr val="6C0000"/>
                </a:solidFill>
              </a:rPr>
              <a:t>Bind To Gateway In Group</a:t>
            </a:r>
            <a:r>
              <a:rPr lang="en-US" dirty="0"/>
              <a:t>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89186-D059-FD86-A830-EC4ACD4B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5" y="2115884"/>
            <a:ext cx="10164594" cy="165758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BD240-A3B1-DD2B-093D-C2B957B2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5" y="4938596"/>
            <a:ext cx="8864809" cy="165758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6917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the Notebook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74700-8A67-1596-B96B-18DD1E3C0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lakehouse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 (lakehouse created without item definition)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notebook which is bound to lakehouse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Run notebook using </a:t>
            </a:r>
            <a:r>
              <a:rPr lang="en-US" sz="1800" b="1">
                <a:solidFill>
                  <a:srgbClr val="8A0000"/>
                </a:solidFill>
              </a:rPr>
              <a:t>Job Scheduler - Run On Demand Item Job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DirectLake semantic model on top of lakehouse tables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connection to lakehouse SQL endpoint and bind it to DirectLake semantic model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report which is bound to semantic model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65" y="4417189"/>
            <a:ext cx="2773339" cy="2248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1" y="4417189"/>
            <a:ext cx="5154631" cy="2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/>
              <a:t>Fabric provides Spark runtime </a:t>
            </a:r>
          </a:p>
          <a:p>
            <a:pPr lvl="1"/>
            <a:r>
              <a:rPr lang="en-US"/>
              <a:t>Notebooks contain python code commonly used to ingest data files and build tables</a:t>
            </a:r>
          </a:p>
          <a:p>
            <a:pPr lvl="1"/>
            <a:r>
              <a:rPr lang="en-US"/>
              <a:t>Common practice to follow medallion architectures (bronze&gt;silver&gt;gold)</a:t>
            </a:r>
          </a:p>
          <a:p>
            <a:pPr lvl="1"/>
            <a:r>
              <a:rPr lang="en-US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>
                  <a:solidFill>
                    <a:schemeClr val="bg1"/>
                  </a:solidFill>
                </a:rPr>
                <a:t>Environment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48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Running Notebook using Job Scheduler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56786-4DED-FE26-06A8-4363A8A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17702"/>
            <a:ext cx="11615905" cy="5866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DirectLake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/>
              <a:t>Creating semantic model on lakehouse tables uses </a:t>
            </a:r>
            <a:r>
              <a:rPr lang="en-US" sz="2000" b="1">
                <a:solidFill>
                  <a:srgbClr val="6C0000"/>
                </a:solidFill>
              </a:rPr>
              <a:t>DirectLake mode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Semantic model created by passing </a:t>
            </a:r>
            <a:r>
              <a:rPr lang="en-US" sz="2000" b="1">
                <a:solidFill>
                  <a:srgbClr val="6C0000"/>
                </a:solidFill>
              </a:rPr>
              <a:t>model.bim</a:t>
            </a:r>
            <a:r>
              <a:rPr lang="en-US">
                <a:solidFill>
                  <a:srgbClr val="6C0000"/>
                </a:solidFill>
              </a:rPr>
              <a:t> </a:t>
            </a:r>
            <a:r>
              <a:rPr lang="en-US"/>
              <a:t>to </a:t>
            </a:r>
            <a:r>
              <a:rPr lang="en-US" sz="2000" b="1">
                <a:solidFill>
                  <a:srgbClr val="6C0000"/>
                </a:solidFill>
              </a:rPr>
              <a:t>Create Item</a:t>
            </a:r>
            <a:r>
              <a:rPr lang="en-US">
                <a:solidFill>
                  <a:srgbClr val="6C0000"/>
                </a:solidFill>
              </a:rPr>
              <a:t> </a:t>
            </a:r>
            <a:r>
              <a:rPr lang="en-US"/>
              <a:t>API</a:t>
            </a:r>
          </a:p>
          <a:p>
            <a:pPr lvl="1"/>
            <a:r>
              <a:rPr lang="en-US"/>
              <a:t>Semantic model allow you to define relationships, measures, hierarchies, etc.</a:t>
            </a:r>
          </a:p>
          <a:p>
            <a:pPr lvl="1"/>
            <a:r>
              <a:rPr lang="en-US" sz="2000" b="1">
                <a:solidFill>
                  <a:srgbClr val="6C0000"/>
                </a:solidFill>
              </a:rPr>
              <a:t>CAVEAT</a:t>
            </a:r>
            <a:r>
              <a:rPr lang="en-US"/>
              <a:t>: DirectLake semantic models do not support many import-mode features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382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</a:t>
            </a:r>
            <a:r>
              <a:rPr lang="en-US" sz="1600" dirty="0" err="1"/>
              <a:t>LAKEHOUSE_ID</a:t>
            </a:r>
            <a:r>
              <a:rPr lang="en-US" sz="1600" dirty="0"/>
              <a:t>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8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2491106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7502-EADA-56F4-99D2-9A6F11C4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Connections to Lakehouse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8EBF-8677-FEE6-5C90-CB5FCC575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/>
              <a:t>Use </a:t>
            </a:r>
            <a:r>
              <a:rPr lang="en-US" sz="2000" b="1">
                <a:solidFill>
                  <a:srgbClr val="6C0000"/>
                </a:solidFill>
              </a:rPr>
              <a:t>SQL</a:t>
            </a:r>
            <a:r>
              <a:rPr lang="en-US"/>
              <a:t> connector to create semantic model connections to lakehouse SQL endpoint</a:t>
            </a:r>
          </a:p>
          <a:p>
            <a:pPr lvl="1"/>
            <a:r>
              <a:rPr lang="en-US" sz="1800" b="1" err="1">
                <a:solidFill>
                  <a:srgbClr val="6C0000"/>
                </a:solidFill>
              </a:rPr>
              <a:t>Sql</a:t>
            </a:r>
            <a:r>
              <a:rPr lang="en-US"/>
              <a:t> creation method requires two parameters named </a:t>
            </a:r>
            <a:r>
              <a:rPr lang="en-US" sz="1800" b="1">
                <a:solidFill>
                  <a:srgbClr val="6C0000"/>
                </a:solidFill>
              </a:rPr>
              <a:t>server</a:t>
            </a:r>
            <a:r>
              <a:rPr lang="en-US"/>
              <a:t> and </a:t>
            </a:r>
            <a:r>
              <a:rPr lang="en-US" sz="1800" b="1">
                <a:solidFill>
                  <a:srgbClr val="6C0000"/>
                </a:solidFill>
              </a:rPr>
              <a:t>database</a:t>
            </a:r>
          </a:p>
          <a:p>
            <a:pPr lvl="1"/>
            <a:r>
              <a:rPr lang="en-US"/>
              <a:t>As of March 2025: the best approach is to uses </a:t>
            </a:r>
            <a:r>
              <a:rPr lang="en-US" sz="1800" b="1">
                <a:solidFill>
                  <a:srgbClr val="6C0000"/>
                </a:solidFill>
              </a:rPr>
              <a:t>service principal credentials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"</a:t>
            </a:r>
            <a:r>
              <a:rPr lang="en-US" sz="1800" b="1">
                <a:solidFill>
                  <a:srgbClr val="6C0000"/>
                </a:solidFill>
              </a:rPr>
              <a:t>cred-free</a:t>
            </a:r>
            <a:r>
              <a:rPr lang="en-US"/>
              <a:t>" ability to create lakehouse connection using </a:t>
            </a:r>
            <a:r>
              <a:rPr lang="en-US" sz="1800" b="1">
                <a:solidFill>
                  <a:srgbClr val="6C0000"/>
                </a:solidFill>
              </a:rPr>
              <a:t>workspace identity</a:t>
            </a:r>
            <a:r>
              <a:rPr lang="en-US"/>
              <a:t> is coming soon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9108-1B16-84E1-22DD-8C19187A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50" y="2950064"/>
            <a:ext cx="8053892" cy="3853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97280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8558-66C3-29DE-F716-35FE0965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7B105D8-7F98-301B-9A4E-0C6F14E2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the Shortcut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FDD2-1198-1F55-02B9-8D1C4D5D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lakehouse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ADLS connection to Azure Data Lake Storage using </a:t>
            </a:r>
            <a:r>
              <a:rPr lang="en-US" sz="2000" b="1">
                <a:solidFill>
                  <a:srgbClr val="8A0000"/>
                </a:solidFill>
              </a:rPr>
              <a:t>Create Connection</a:t>
            </a:r>
            <a:r>
              <a:rPr lang="en-US"/>
              <a:t> API0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shortcut in </a:t>
            </a:r>
            <a:r>
              <a:rPr lang="en-US" sz="1800" b="1">
                <a:solidFill>
                  <a:srgbClr val="8A0000"/>
                </a:solidFill>
              </a:rPr>
              <a:t>Files</a:t>
            </a:r>
            <a:r>
              <a:rPr lang="en-US"/>
              <a:t> section lakehouse as bronze layer using </a:t>
            </a:r>
            <a:r>
              <a:rPr lang="en-US" sz="1800" b="1">
                <a:solidFill>
                  <a:srgbClr val="8A0000"/>
                </a:solidFill>
              </a:rPr>
              <a:t>Create Shortcut</a:t>
            </a:r>
            <a:r>
              <a:rPr lang="en-US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and run two notebook to build out silver layer and gold layer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/>
              <a:t>Create two reports which are bound to DirectLake semantic model using </a:t>
            </a:r>
            <a:r>
              <a:rPr lang="en-US" sz="1800" b="1">
                <a:solidFill>
                  <a:srgbClr val="8A0000"/>
                </a:solidFill>
              </a:rPr>
              <a:t>Create Item</a:t>
            </a:r>
            <a:r>
              <a:rPr lang="en-US"/>
              <a:t> API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10972-9B22-EE91-EB3F-BCD3E36A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91" y="4434096"/>
            <a:ext cx="2458555" cy="2369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5205A-A867-4FA6-0275-C4E645E4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2" y="4434096"/>
            <a:ext cx="3240558" cy="2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67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8368-F06B-CC90-7A03-18068DD8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Connections to Azure Data Lake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05301-249B-3A13-DAEF-4D6A07ACF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/>
              <a:t>Use </a:t>
            </a:r>
            <a:r>
              <a:rPr lang="en-US" sz="2000" b="1" err="1">
                <a:solidFill>
                  <a:srgbClr val="6C0000"/>
                </a:solidFill>
              </a:rPr>
              <a:t>AzureDataLakeStorge</a:t>
            </a:r>
            <a:r>
              <a:rPr lang="en-US"/>
              <a:t> connector to create connections to ADLS container storage</a:t>
            </a:r>
          </a:p>
          <a:p>
            <a:pPr lvl="1"/>
            <a:r>
              <a:rPr lang="en-US" sz="1800" b="1" err="1">
                <a:solidFill>
                  <a:srgbClr val="6C0000"/>
                </a:solidFill>
              </a:rPr>
              <a:t>AzureDataLakeStorge</a:t>
            </a:r>
            <a:r>
              <a:rPr lang="en-US"/>
              <a:t> creation method requires two parameters named </a:t>
            </a:r>
            <a:r>
              <a:rPr lang="en-US" sz="1800" b="1">
                <a:solidFill>
                  <a:srgbClr val="6C0000"/>
                </a:solidFill>
              </a:rPr>
              <a:t>server</a:t>
            </a:r>
            <a:r>
              <a:rPr lang="en-US"/>
              <a:t> and </a:t>
            </a:r>
            <a:r>
              <a:rPr lang="en-US" sz="1800" b="1">
                <a:solidFill>
                  <a:srgbClr val="6C0000"/>
                </a:solidFill>
              </a:rPr>
              <a:t>path</a:t>
            </a:r>
          </a:p>
          <a:p>
            <a:pPr lvl="1"/>
            <a:r>
              <a:rPr lang="en-US"/>
              <a:t>Supports </a:t>
            </a:r>
            <a:r>
              <a:rPr lang="en-US" sz="1800" b="1">
                <a:solidFill>
                  <a:srgbClr val="6C0000"/>
                </a:solidFill>
              </a:rPr>
              <a:t>key credentials</a:t>
            </a:r>
            <a:r>
              <a:rPr lang="en-US"/>
              <a:t>, </a:t>
            </a:r>
            <a:r>
              <a:rPr lang="en-US" sz="1800" b="1">
                <a:solidFill>
                  <a:srgbClr val="6C0000"/>
                </a:solidFill>
              </a:rPr>
              <a:t>service principal credentials</a:t>
            </a:r>
            <a:r>
              <a:rPr lang="en-US"/>
              <a:t> and </a:t>
            </a:r>
            <a:r>
              <a:rPr lang="en-US" sz="1800" b="1">
                <a:solidFill>
                  <a:srgbClr val="6C0000"/>
                </a:solidFill>
              </a:rPr>
              <a:t>workspace identity credentials</a:t>
            </a:r>
            <a:endParaRPr lang="en-US" b="1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A383C-5B0B-76F8-C54C-466D5CF6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64" y="2555632"/>
            <a:ext cx="9450119" cy="4191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98163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E581-CD21-8849-99B8-E7BED691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1B5A05D-2ABB-04ED-C792-86FB46F7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the Data Pipeline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02EDD-81F2-4C6A-354E-DC71E46FE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70318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(but do not run) two notebooks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 to build out silver and gold layers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ADLS connection using </a:t>
            </a:r>
            <a:r>
              <a:rPr lang="en-US" sz="1800" b="1" dirty="0">
                <a:solidFill>
                  <a:srgbClr val="8A0000"/>
                </a:solidFill>
              </a:rPr>
              <a:t>Create Connection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data pipeline configured to use ADLS connection using </a:t>
            </a:r>
            <a:r>
              <a:rPr lang="en-US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Run data pipeline to copy data files into lakehouse </a:t>
            </a:r>
            <a:r>
              <a:rPr lang="en-US" sz="1800" b="1" dirty="0">
                <a:solidFill>
                  <a:srgbClr val="8A0000"/>
                </a:solidFill>
              </a:rPr>
              <a:t>Files</a:t>
            </a:r>
            <a:r>
              <a:rPr lang="en-US" dirty="0"/>
              <a:t> section and then run the two notebooks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two reports which are bound to DirectLake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6EC92-3E37-0870-3EF6-F750748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34" y="4708437"/>
            <a:ext cx="2615294" cy="2095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C1457-6937-764A-047E-33B0C089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16" y="4708436"/>
            <a:ext cx="1879601" cy="2067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2773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64805"/>
          </a:xfrm>
        </p:spPr>
        <p:txBody>
          <a:bodyPr/>
          <a:lstStyle/>
          <a:p>
            <a:pPr marL="344488" indent="-344488"/>
            <a:r>
              <a:rPr lang="en-US"/>
              <a:t>Creating and Updating Items using the Fabric REST APIs</a:t>
            </a:r>
          </a:p>
          <a:p>
            <a:pPr marL="344488" indent="-344488"/>
            <a:r>
              <a:rPr lang="en-US"/>
              <a:t>Automating Deployment using a Custom API-driven Pipeline</a:t>
            </a:r>
          </a:p>
          <a:p>
            <a:pPr marL="344488" indent="-344488"/>
            <a:r>
              <a:rPr lang="en-US"/>
              <a:t>CI/CD – Development workflow with GIT</a:t>
            </a:r>
          </a:p>
          <a:p>
            <a:pPr marL="344488" indent="-344488"/>
            <a:r>
              <a:rPr lang="en-US"/>
              <a:t>CI/CD – Deployment Options using GIT &amp; Deployment Pipeline</a:t>
            </a:r>
          </a:p>
          <a:p>
            <a:pPr marL="344488" indent="-34448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475-9E2C-6650-7EBF-1F54D5D1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5986-D2F2-DE9A-8639-B1E887B0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D8D09-6889-50D5-C278-F005164ACE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and managing connections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Understanding challenges with CI/CD in Fabric solution deployment</a:t>
            </a:r>
          </a:p>
          <a:p>
            <a:pPr lvl="1"/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/>
            <a:r>
              <a:rPr lang="en-US" dirty="0"/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20932156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require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Semantic depends on notebooks and/or data pipelines running to create table schema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across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54" y="4573025"/>
            <a:ext cx="9118001" cy="223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43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/>
              <a:t>Deployment workflow must create workspace items with dependencies last</a:t>
            </a:r>
          </a:p>
          <a:p>
            <a:pPr lvl="1"/>
            <a:r>
              <a:rPr lang="en-US"/>
              <a:t>Notebook definition depends on lakehouse id for its default lakehouse</a:t>
            </a:r>
          </a:p>
          <a:p>
            <a:pPr lvl="1"/>
            <a:r>
              <a:rPr lang="en-US"/>
              <a:t>DirectLake semantic model definition depends on connection string to SQL endpoint of lakehouse</a:t>
            </a:r>
          </a:p>
          <a:p>
            <a:pPr lvl="1"/>
            <a:r>
              <a:rPr lang="en-US"/>
              <a:t>Report definition depends on semantic model id</a:t>
            </a:r>
          </a:p>
          <a:p>
            <a:r>
              <a:rPr lang="en-US"/>
              <a:t>Shallow copy of template workspace is not the result you want</a:t>
            </a:r>
          </a:p>
          <a:p>
            <a:pPr lvl="1"/>
            <a:r>
              <a:rPr lang="en-US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7616695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/>
              <a:t>Checking for intra-workspace dependencies</a:t>
            </a:r>
          </a:p>
          <a:p>
            <a:pPr lvl="1"/>
            <a:r>
              <a:rPr lang="en-US"/>
              <a:t>Navigate to </a:t>
            </a:r>
            <a:r>
              <a:rPr lang="en-US" sz="1800" b="1">
                <a:solidFill>
                  <a:srgbClr val="8A0000"/>
                </a:solidFill>
              </a:rPr>
              <a:t>Lineage</a:t>
            </a:r>
            <a:r>
              <a:rPr lang="en-US"/>
              <a:t> view to see item dependencies</a:t>
            </a:r>
          </a:p>
          <a:p>
            <a:pPr lvl="1"/>
            <a:r>
              <a:rPr lang="en-US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89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/>
              <a:t>Unlike workspace items, connection items are scoped at level of Entra Id tenant</a:t>
            </a:r>
          </a:p>
          <a:p>
            <a:pPr lvl="1"/>
            <a:r>
              <a:rPr lang="en-US"/>
              <a:t>Connections can be (</a:t>
            </a:r>
            <a:r>
              <a:rPr lang="en-US" sz="1800" i="1">
                <a:solidFill>
                  <a:srgbClr val="8A0000"/>
                </a:solidFill>
              </a:rPr>
              <a:t>but shouldn't be</a:t>
            </a:r>
            <a:r>
              <a:rPr lang="en-US"/>
              <a:t>) shared across workspaces </a:t>
            </a:r>
          </a:p>
          <a:p>
            <a:pPr lvl="1"/>
            <a:r>
              <a:rPr lang="en-US"/>
              <a:t>Fabric currently lacks API support for workspace-level management of connections</a:t>
            </a:r>
          </a:p>
          <a:p>
            <a:pPr lvl="1"/>
            <a:r>
              <a:rPr lang="en-US"/>
              <a:t>No support in Fabric GIT integration to track, backup, restore or recreate connections</a:t>
            </a:r>
          </a:p>
          <a:p>
            <a:pPr lvl="1"/>
            <a:r>
              <a:rPr lang="en-US"/>
              <a:t>Developer must leverage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58079" y="3335236"/>
            <a:ext cx="9183201" cy="3273965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7085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2775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recreating connections for lakehouse shortcuts and data pipelines during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129255" y="2514577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469974" y="3654534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rgbClr val="6C0000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rgbClr val="6C0000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rgbClr val="6C0000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rgbClr val="6C0000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rgbClr val="6C0000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rgbClr val="6C0000"/>
                  </a:solidFill>
                </a:rPr>
                <a:t>]-Web</a:t>
              </a:r>
              <a:endParaRPr lang="en-US" sz="1000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8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13A9-B95C-FB3E-5159-BB5F0BEE1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730F-175A-575A-78D7-5387D82D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274F6-3308-CD81-90A3-7026848A6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and managing connections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Understanding challenges with CI/CD in Fabric solution deployment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/>
            <a:r>
              <a:rPr lang="en-US" dirty="0"/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250187788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datasource paths</a:t>
            </a:r>
          </a:p>
          <a:p>
            <a:pPr lvl="1"/>
            <a:r>
              <a:rPr lang="en-US" dirty="0"/>
              <a:t>Deployment must implement parameterization pattern to integrate unique customer data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Essential Question</a:t>
            </a:r>
            <a:r>
              <a:rPr lang="en-US" dirty="0"/>
              <a:t> - Where do datasource paths live inside item definition files?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3290695" y="4065349"/>
            <a:ext cx="1953619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492774" y="4244316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/>
                <a:t>Customer 2</a:t>
              </a:r>
            </a:p>
            <a:p>
              <a:pPr algn="ctr"/>
              <a:r>
                <a:rPr lang="en-US" sz="1428" b="1">
                  <a:solidFill>
                    <a:srgbClr val="FFFF00"/>
                  </a:solidFill>
                </a:rPr>
                <a:t>Workspace</a:t>
              </a:r>
              <a:endParaRPr lang="en-US" sz="1632" b="1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259778" y="2767592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/>
                <a:t>Customer 1</a:t>
              </a:r>
            </a:p>
            <a:p>
              <a:pPr algn="ctr"/>
              <a:r>
                <a:rPr lang="en-US" sz="1428" b="1">
                  <a:solidFill>
                    <a:srgbClr val="FFFF00"/>
                  </a:solidFill>
                </a:rPr>
                <a:t>Workspace</a:t>
              </a:r>
              <a:endParaRPr lang="en-US" sz="1632" b="1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212089" y="5657275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/>
                <a:t>Customer 3</a:t>
              </a:r>
            </a:p>
            <a:p>
              <a:pPr algn="ctr"/>
              <a:r>
                <a:rPr lang="en-US" sz="1428" b="1">
                  <a:solidFill>
                    <a:srgbClr val="FFFF00"/>
                  </a:solidFill>
                </a:rPr>
                <a:t>Workspace</a:t>
              </a:r>
              <a:endParaRPr lang="en-US" sz="1632" b="1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741793" y="2512606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Adventure Works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800038" y="4065350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Contoso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838737" y="5618094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Fabrikam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D02616-956E-F36F-21DA-D2EA1047C385}"/>
              </a:ext>
            </a:extLst>
          </p:cNvPr>
          <p:cNvGrpSpPr/>
          <p:nvPr/>
        </p:nvGrpSpPr>
        <p:grpSpPr>
          <a:xfrm>
            <a:off x="1068156" y="3334887"/>
            <a:ext cx="2024811" cy="2574477"/>
            <a:chOff x="558280" y="3173865"/>
            <a:chExt cx="2024811" cy="257447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4FAFF-A7DE-1EED-D5A2-10B5891A413B}"/>
                </a:ext>
              </a:extLst>
            </p:cNvPr>
            <p:cNvGrpSpPr/>
            <p:nvPr/>
          </p:nvGrpSpPr>
          <p:grpSpPr>
            <a:xfrm>
              <a:off x="558280" y="3173865"/>
              <a:ext cx="2024811" cy="2574477"/>
              <a:chOff x="1140788" y="2715026"/>
              <a:chExt cx="2907477" cy="369675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1FE632-ABA9-A129-815E-D0CECB4C5AE7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3696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18A4AC5-5F06-A0F1-028F-7A70D8759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476431-7A40-BDB6-C029-C638E7E0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381" y="3440566"/>
              <a:ext cx="1965811" cy="2275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Datasource Path in a Notebook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A82CDB-1A44-D1D6-362C-BA038E584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/>
              <a:t>Notebook definition can contain datasource path</a:t>
            </a:r>
          </a:p>
          <a:p>
            <a:pPr lvl="1"/>
            <a:r>
              <a:rPr lang="en-US"/>
              <a:t>Developers can add URLs directly in their python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2114996"/>
            <a:ext cx="6491301" cy="450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7482655" y="5013033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94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 Path in a Semantic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BCD583-66D5-265C-A175-CC8386C2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4834"/>
          </a:xfrm>
        </p:spPr>
        <p:txBody>
          <a:bodyPr/>
          <a:lstStyle/>
          <a:p>
            <a:r>
              <a:rPr lang="en-US"/>
              <a:t>The </a:t>
            </a:r>
            <a:r>
              <a:rPr lang="en-US" sz="2000" b="1" err="1">
                <a:solidFill>
                  <a:srgbClr val="6C0000"/>
                </a:solidFill>
              </a:rPr>
              <a:t>expressions.tmdl</a:t>
            </a:r>
            <a:r>
              <a:rPr lang="en-US"/>
              <a:t> file is typical place to find datasource URL for semantic model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Example of imported model with datasource path for Web connection</a:t>
            </a:r>
          </a:p>
          <a:p>
            <a:endParaRPr lang="en-US"/>
          </a:p>
          <a:p>
            <a:pPr marL="571500" lvl="2" indent="0">
              <a:buNone/>
            </a:pPr>
            <a:endParaRPr lang="en-US"/>
          </a:p>
          <a:p>
            <a:pPr marL="571500" lvl="2" indent="0">
              <a:buNone/>
            </a:pPr>
            <a:endParaRPr lang="en-US"/>
          </a:p>
          <a:p>
            <a:r>
              <a:rPr lang="en-US"/>
              <a:t>Example of DirectLake model with datasource referencing lakehouse SQL endpoint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49" y="5465230"/>
            <a:ext cx="10146915" cy="1108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963537" y="1722476"/>
            <a:ext cx="2473287" cy="1497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A7D2-CE37-3763-0A5D-8ADC3959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49" y="3890811"/>
            <a:ext cx="7393882" cy="772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6902A2EC-6C0C-AABB-1A8E-0F4207D2B720}"/>
              </a:ext>
            </a:extLst>
          </p:cNvPr>
          <p:cNvSpPr/>
          <p:nvPr/>
        </p:nvSpPr>
        <p:spPr bwMode="auto">
          <a:xfrm>
            <a:off x="8436384" y="3959035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67D8D9C-EDB2-A094-B339-DF96750C91BA}"/>
              </a:ext>
            </a:extLst>
          </p:cNvPr>
          <p:cNvSpPr/>
          <p:nvPr/>
        </p:nvSpPr>
        <p:spPr bwMode="auto">
          <a:xfrm>
            <a:off x="11023036" y="5717926"/>
            <a:ext cx="1130403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19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1711-E124-F791-E8FF-10ABDB47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6480-C857-DC6B-255A-E359BEFD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BB9AF-2801-126A-4F39-C64557C94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/>
            <a:r>
              <a:rPr lang="en-US" dirty="0"/>
              <a:t>Getting started with the Fabric REST APIs</a:t>
            </a:r>
          </a:p>
          <a:p>
            <a:pPr lvl="1"/>
            <a:r>
              <a:rPr lang="en-US" dirty="0"/>
              <a:t>Programming with item definitions</a:t>
            </a:r>
          </a:p>
          <a:p>
            <a:pPr lvl="1"/>
            <a:r>
              <a:rPr lang="en-US" dirty="0"/>
              <a:t>Creating and managing connections</a:t>
            </a:r>
          </a:p>
          <a:p>
            <a:pPr lvl="1"/>
            <a:r>
              <a:rPr lang="en-US" dirty="0"/>
              <a:t>Understanding challenges with CI/CD in Fabric solution deployment</a:t>
            </a:r>
          </a:p>
          <a:p>
            <a:pPr lvl="1"/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/>
            <a:r>
              <a:rPr lang="en-US" dirty="0"/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1205452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5" y="1742616"/>
            <a:ext cx="5148373" cy="5019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444910" y="4013290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Datasource Paths and Connection Id in a Data Pipeline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85B3D2-0927-F3CA-5A9C-BC3808C8B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/>
              <a:t>Data Pipeline definition holds ADLS container path and name and connection Id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D76912-B577-A01E-8777-ACF14A845F36}"/>
              </a:ext>
            </a:extLst>
          </p:cNvPr>
          <p:cNvSpPr/>
          <p:nvPr/>
        </p:nvSpPr>
        <p:spPr bwMode="auto">
          <a:xfrm>
            <a:off x="3968484" y="5295329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9618B23-645D-9C16-0717-80BA1DBAC8BC}"/>
              </a:ext>
            </a:extLst>
          </p:cNvPr>
          <p:cNvSpPr/>
          <p:nvPr/>
        </p:nvSpPr>
        <p:spPr bwMode="auto">
          <a:xfrm>
            <a:off x="5127601" y="6196377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42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Id and Notebook Ids in Data Pipeline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7F452-4752-1BB2-A36D-EC37B4E89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92552"/>
          </a:xfrm>
        </p:spPr>
        <p:txBody>
          <a:bodyPr/>
          <a:lstStyle/>
          <a:p>
            <a:r>
              <a:rPr lang="en-US"/>
              <a:t>Data Pipeline definition holds workspace Id, lakehouse Id and notebook Id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78" y="1673715"/>
            <a:ext cx="3748948" cy="5051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1D4DBDE-4618-EEB1-E502-C7DBEB17C823}"/>
              </a:ext>
            </a:extLst>
          </p:cNvPr>
          <p:cNvSpPr/>
          <p:nvPr/>
        </p:nvSpPr>
        <p:spPr bwMode="auto">
          <a:xfrm>
            <a:off x="4444910" y="3777074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92A68AC-7E70-95FB-CEEE-7941DD2A02C2}"/>
              </a:ext>
            </a:extLst>
          </p:cNvPr>
          <p:cNvSpPr/>
          <p:nvPr/>
        </p:nvSpPr>
        <p:spPr bwMode="auto">
          <a:xfrm>
            <a:off x="4449432" y="6059829"/>
            <a:ext cx="1185936" cy="380991"/>
          </a:xfrm>
          <a:prstGeom prst="leftArrow">
            <a:avLst>
              <a:gd name="adj1" fmla="val 57644"/>
              <a:gd name="adj2" fmla="val 84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6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FabricSolutionDeployment</a:t>
            </a:r>
            <a:r>
              <a:rPr lang="en-US" dirty="0"/>
              <a:t> project introduces concept of </a:t>
            </a:r>
            <a:r>
              <a:rPr lang="en-US" sz="2000" b="1" dirty="0">
                <a:solidFill>
                  <a:srgbClr val="8A0000"/>
                </a:solidFill>
              </a:rPr>
              <a:t>Deployment Parameters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Deployment parameters contain unique values to be used in deployment of customer tenant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Developer samples use </a:t>
            </a:r>
            <a:r>
              <a:rPr lang="en-US" sz="2000" b="1" dirty="0" err="1">
                <a:solidFill>
                  <a:srgbClr val="6C0000"/>
                </a:solidFill>
              </a:rPr>
              <a:t>DeploymentPlan</a:t>
            </a:r>
            <a:r>
              <a:rPr lang="en-US" dirty="0"/>
              <a:t> class to implement parameterization pattern</a:t>
            </a:r>
          </a:p>
          <a:p>
            <a:pPr lvl="1"/>
            <a:r>
              <a:rPr lang="en-US" dirty="0"/>
              <a:t>Deployment parameters modeled as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property named </a:t>
            </a:r>
            <a:r>
              <a:rPr lang="en-US" sz="1800" b="1" dirty="0">
                <a:solidFill>
                  <a:srgbClr val="6C0000"/>
                </a:solidFill>
              </a:rPr>
              <a:t>Parameters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39DD3-7F66-6DB4-2D11-C71B266F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2" y="2105255"/>
            <a:ext cx="5946838" cy="1392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F455A-C046-AA6A-1348-43E7FC75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02" y="4553223"/>
            <a:ext cx="5946838" cy="2162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63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ECA7AC-7E6C-E078-7D82-BD3685FC6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01314"/>
          </a:xfrm>
        </p:spPr>
        <p:txBody>
          <a:bodyPr/>
          <a:lstStyle/>
          <a:p>
            <a:r>
              <a:rPr lang="en-US" dirty="0"/>
              <a:t>Deployment and update methods accept </a:t>
            </a:r>
            <a:r>
              <a:rPr lang="en-US" sz="2000" b="1" dirty="0" err="1">
                <a:solidFill>
                  <a:srgbClr val="6C0000"/>
                </a:solidFill>
              </a:rPr>
              <a:t>DeploymentPlan</a:t>
            </a:r>
            <a:r>
              <a:rPr lang="en-US" dirty="0"/>
              <a:t> instance as parameter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6C0000"/>
                </a:solidFill>
              </a:rPr>
              <a:t>SampleCustomerData</a:t>
            </a:r>
            <a:r>
              <a:rPr lang="en-US" dirty="0"/>
              <a:t> class provides sample customers as static properties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Deployment parameters</a:t>
            </a:r>
            <a:r>
              <a:rPr lang="en-US" dirty="0"/>
              <a:t> added to configure data source paths for </a:t>
            </a:r>
            <a:r>
              <a:rPr lang="en-US" sz="18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connections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Sample customer data makes it easy to test multitenant deployments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04F44-4DC5-2E73-E130-A6EF2923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57" y="3631806"/>
            <a:ext cx="6510623" cy="179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E0FCE41-9482-0E91-E003-B6C2A08B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SampleCustomerData</a:t>
            </a:r>
            <a:r>
              <a:rPr lang="en-US" dirty="0"/>
              <a:t> class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4C536-BD62-444D-2CDE-7BD59DAD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77" y="1715832"/>
            <a:ext cx="4803743" cy="877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5573-22E0-3D49-E553-72C15DFA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57" y="5923101"/>
            <a:ext cx="5667343" cy="815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7331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6DE04-D4D8-2D8A-E44A-BF3A878D8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7A46-94F4-7A6E-E5B4-C3786CB7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3AD1B-F220-4EDE-7A19-B127B333A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03304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DeploymentPlan</a:t>
            </a:r>
            <a:r>
              <a:rPr lang="en-US" dirty="0"/>
              <a:t> instance with </a:t>
            </a:r>
            <a:r>
              <a:rPr lang="en-US" sz="2000" b="1" dirty="0">
                <a:solidFill>
                  <a:srgbClr val="6C0000"/>
                </a:solidFill>
              </a:rPr>
              <a:t>Parameters</a:t>
            </a:r>
            <a:r>
              <a:rPr lang="en-US" dirty="0"/>
              <a:t> collection passed to deployment operations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operations integrate deployment parameters into provisioning process</a:t>
            </a:r>
          </a:p>
          <a:p>
            <a:pPr lvl="1"/>
            <a:r>
              <a:rPr lang="en-US" dirty="0"/>
              <a:t>Deployment parameters loaded at start of deployment and update operations</a:t>
            </a:r>
          </a:p>
          <a:p>
            <a:pPr lvl="1"/>
            <a:r>
              <a:rPr lang="en-US" dirty="0"/>
              <a:t>Deployment and update logic looks for presence of specific named parameters</a:t>
            </a:r>
          </a:p>
          <a:p>
            <a:pPr lvl="1"/>
            <a:r>
              <a:rPr lang="en-US" dirty="0"/>
              <a:t>When found, deployment parameters trigger conditional logic to modify target datasource paths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EC5B8-EE02-F5CD-FCC8-7DA8F98F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54" y="4042503"/>
            <a:ext cx="6758466" cy="2571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C79C2-3CAE-9A95-4264-E81B7A51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2" y="1758463"/>
            <a:ext cx="8443641" cy="446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592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8C02-7A43-B803-0CEC-A7D8BD80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Parameters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3E193-05CB-EE0E-1FAE-1E68D0426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370427"/>
          </a:xfrm>
        </p:spPr>
        <p:txBody>
          <a:bodyPr/>
          <a:lstStyle/>
          <a:p>
            <a:r>
              <a:rPr lang="en-US" sz="2000" dirty="0"/>
              <a:t>Presence of specific deployment parameters indicate datasource paths which require substitution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r>
              <a:rPr lang="en-US" sz="1800" b="1" dirty="0" err="1">
                <a:solidFill>
                  <a:srgbClr val="6C0000"/>
                </a:solidFill>
              </a:rPr>
              <a:t>UpdateItemDefinitionPart</a:t>
            </a:r>
            <a:r>
              <a:rPr lang="en-US" sz="2000" dirty="0"/>
              <a:t> method used to update file in item definition using substitution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1800" b="1" dirty="0" err="1">
                <a:solidFill>
                  <a:srgbClr val="6C0000"/>
                </a:solidFill>
              </a:rPr>
              <a:t>SearchAndReplaceInPayload</a:t>
            </a:r>
            <a:r>
              <a:rPr lang="en-US" sz="2000" dirty="0"/>
              <a:t> method deals with base64 encoding and performs substitution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0878C-7A5D-8685-2638-88C60728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28" y="1595481"/>
            <a:ext cx="6396454" cy="1634718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86F5B-7184-932B-2A02-9F4B5292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8" y="3876940"/>
            <a:ext cx="10049801" cy="1201270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E20D70-74B4-6D40-D8AA-30880414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28" y="5689005"/>
            <a:ext cx="7405769" cy="1089812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649756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Product Sales Data Used in Developer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4212-5AF7-07F7-FD3E-42E4A0F1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>
                <a:solidFill>
                  <a:srgbClr val="6C0000"/>
                </a:solidFill>
              </a:rPr>
              <a:t>Developer samples use </a:t>
            </a:r>
            <a:r>
              <a:rPr lang="en-US" sz="2000" b="1" dirty="0" err="1">
                <a:solidFill>
                  <a:srgbClr val="6C0000"/>
                </a:solidFill>
              </a:rPr>
              <a:t>ProductSales</a:t>
            </a:r>
            <a:r>
              <a:rPr lang="en-US" dirty="0">
                <a:solidFill>
                  <a:srgbClr val="6C0000"/>
                </a:solidFill>
              </a:rPr>
              <a:t> sample data 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customer in multitenant environment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based on common table schema (</a:t>
            </a:r>
            <a:r>
              <a:rPr lang="en-US" sz="1800" b="1" dirty="0">
                <a:solidFill>
                  <a:srgbClr val="6C0000"/>
                </a:solidFill>
              </a:rPr>
              <a:t>Products</a:t>
            </a:r>
            <a:r>
              <a:rPr lang="en-US" dirty="0">
                <a:solidFill>
                  <a:srgbClr val="6C0000"/>
                </a:solidFill>
              </a:rPr>
              <a:t>, </a:t>
            </a:r>
            <a:r>
              <a:rPr lang="en-US" sz="1800" b="1" dirty="0">
                <a:solidFill>
                  <a:srgbClr val="6C0000"/>
                </a:solidFill>
              </a:rPr>
              <a:t>Invoices</a:t>
            </a:r>
            <a:r>
              <a:rPr lang="en-US" dirty="0">
                <a:solidFill>
                  <a:srgbClr val="6C0000"/>
                </a:solidFill>
              </a:rPr>
              <a:t>, </a:t>
            </a:r>
            <a:r>
              <a:rPr lang="en-US" sz="1800" b="1" dirty="0" err="1">
                <a:solidFill>
                  <a:srgbClr val="6C0000"/>
                </a:solidFill>
              </a:rPr>
              <a:t>InvoiceDetails</a:t>
            </a:r>
            <a:r>
              <a:rPr lang="en-US" dirty="0">
                <a:solidFill>
                  <a:srgbClr val="6C0000"/>
                </a:solidFill>
              </a:rPr>
              <a:t> &amp; </a:t>
            </a:r>
            <a:r>
              <a:rPr lang="en-US" sz="1800" b="1" dirty="0">
                <a:solidFill>
                  <a:srgbClr val="6C0000"/>
                </a:solidFill>
              </a:rPr>
              <a:t>Customers</a:t>
            </a:r>
            <a:r>
              <a:rPr lang="en-US" dirty="0">
                <a:solidFill>
                  <a:srgbClr val="6C0000"/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7" y="2470865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70" y="2501900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06" y="2501900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6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Screenshots: 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12826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Screenshots: 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99019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Gratuitous Screenshots: Fabrikam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24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47B4-D665-DEAE-5701-08E68B0C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with the Fabric REST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419BC-3B06-61F2-8F0B-8DFB40351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85980"/>
          </a:xfrm>
        </p:spPr>
        <p:txBody>
          <a:bodyPr/>
          <a:lstStyle/>
          <a:p>
            <a:r>
              <a:rPr lang="en-US" dirty="0"/>
              <a:t>Best practices with the Fabric REST APIs taught in this workshop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Using service principals when running deployment and update operations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Updating item definition files before using them to create and update workspace items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Using a substitution pattern to update and manage dependencies between workspace items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Using a parameterization pattern to automate deployment in multitenant scenarios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Creating connections and managing their associations with workspaces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Using notebooks and data pipelines to abstract data acquisition logic from deployment logic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Developing a custom API-driven pipeline to implement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DEPLOY</a:t>
            </a:r>
            <a:r>
              <a:rPr lang="en-US" dirty="0"/>
              <a:t> and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UPDATE</a:t>
            </a:r>
            <a:r>
              <a:rPr lang="en-US" dirty="0"/>
              <a:t> operations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Creating a custom export format for a Fabric solution composed of workspace items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Implementing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DEPLOY</a:t>
            </a:r>
            <a:r>
              <a:rPr lang="en-US" dirty="0"/>
              <a:t> and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UPDATE</a:t>
            </a:r>
            <a:r>
              <a:rPr lang="en-US" dirty="0"/>
              <a:t> operations for solution exports</a:t>
            </a:r>
          </a:p>
          <a:p>
            <a:pPr marL="746125" lvl="1" indent="-3492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Maintaining the '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source of truth</a:t>
            </a:r>
            <a:r>
              <a:rPr lang="en-US" dirty="0"/>
              <a:t>' for a Fabric solution in GIT-enabled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050638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Screenshots: 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35979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Screenshots: 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2180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Screenshots: Seamark Farms 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88618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62E7-042A-238B-C42A-300948AF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EE6A-E011-9EE1-5EA1-EEA19D2C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C707E-0033-7D8B-C337-0C71D7ED6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and managing connections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Understanding challenges with CI/CD in Fabric solution deployment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Deploying and Updating Workspace Items from a Source Workspace</a:t>
            </a:r>
          </a:p>
          <a:p>
            <a:pPr lvl="1"/>
            <a:r>
              <a:rPr lang="en-US" dirty="0"/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103247489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44724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operation creates new target workspace and clones source workspace items</a:t>
            </a:r>
          </a:p>
          <a:p>
            <a:pPr lvl="1">
              <a:spcBef>
                <a:spcPts val="400"/>
              </a:spcBef>
            </a:pP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always creates new target workspace and builds its contents from scratch</a:t>
            </a:r>
          </a:p>
          <a:p>
            <a:pPr lvl="1">
              <a:spcBef>
                <a:spcPts val="400"/>
              </a:spcBef>
            </a:pP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leverages Fabric REST APIs to create workspaces, connections and workspace items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 marL="279400" lvl="1" indent="0">
              <a:spcBef>
                <a:spcPts val="400"/>
              </a:spcBef>
              <a:buNone/>
            </a:pPr>
            <a:endParaRPr lang="en-US" dirty="0"/>
          </a:p>
          <a:p>
            <a:pPr marL="230188" lvl="1" indent="0">
              <a:spcBef>
                <a:spcPts val="400"/>
              </a:spcBef>
              <a:buNone/>
            </a:pP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After solution has been deployed, </a:t>
            </a:r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operation updates target workspace items 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Source workspace items that already exist in target workspace are updated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Source workspace items that do not already exist in target workspace are created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Target workspace items not in source workspace (aka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orphaned items</a:t>
            </a:r>
            <a:r>
              <a:rPr lang="en-US" dirty="0"/>
              <a:t>) can optionally be deleted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063511" y="2479295"/>
            <a:ext cx="1810669" cy="1270146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2956040" y="2479295"/>
            <a:ext cx="3268597" cy="1270145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039732" y="5531009"/>
            <a:ext cx="1820096" cy="1276759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2983412" y="5671105"/>
            <a:ext cx="1321905" cy="937802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413969" y="5527267"/>
            <a:ext cx="1820095" cy="1276758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626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live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repository branch and then deploy from that branch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Workspace</a:t>
              </a:r>
              <a:endParaRPr lang="en-US" sz="1400" b="1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/>
                  <a:t>Deploy</a:t>
                </a:r>
              </a:p>
              <a:p>
                <a:pPr algn="ctr"/>
                <a:r>
                  <a:rPr lang="en-US" sz="1200" b="1"/>
                  <a:t>from</a:t>
                </a:r>
              </a:p>
              <a:p>
                <a:pPr algn="ctr"/>
                <a:r>
                  <a:rPr lang="en-US" sz="1200" b="1"/>
                  <a:t>Workspace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Exported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Export from</a:t>
                </a:r>
              </a:p>
              <a:p>
                <a:pPr algn="ctr"/>
                <a:r>
                  <a:rPr lang="en-US" sz="1200" b="1" dirty="0"/>
                  <a:t>Workspace to</a:t>
                </a:r>
              </a:p>
              <a:p>
                <a:pPr algn="ctr"/>
                <a:r>
                  <a:rPr lang="en-US" sz="1200" b="1" dirty="0"/>
                  <a:t>File System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Workspace</a:t>
              </a:r>
              <a:endParaRPr lang="en-US" sz="1400" b="1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/>
                  <a:t>Deploy</a:t>
                </a:r>
              </a:p>
              <a:p>
                <a:pPr algn="ctr"/>
                <a:r>
                  <a:rPr lang="en-US" sz="1200" b="1"/>
                  <a:t>from</a:t>
                </a:r>
              </a:p>
              <a:p>
                <a:pPr algn="ctr"/>
                <a:r>
                  <a:rPr lang="en-US" sz="1200" b="1"/>
                  <a:t>Export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>
                  <a:solidFill>
                    <a:srgbClr val="FFFF00"/>
                  </a:solidFill>
                </a:rPr>
                <a:t>Workspace</a:t>
              </a:r>
              <a:endParaRPr lang="en-US" sz="1400" b="1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Deploy</a:t>
                </a:r>
              </a:p>
              <a:p>
                <a:pPr algn="ctr"/>
                <a:r>
                  <a:rPr lang="en-US" sz="1200" b="1" dirty="0"/>
                  <a:t>from</a:t>
                </a:r>
              </a:p>
              <a:p>
                <a:pPr algn="ctr"/>
                <a:r>
                  <a:rPr lang="en-US" sz="1200" b="1" dirty="0"/>
                  <a:t>ADO Export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Export from</a:t>
                </a:r>
              </a:p>
              <a:p>
                <a:pPr algn="ctr"/>
                <a:r>
                  <a:rPr lang="en-US" sz="1200" b="1" dirty="0"/>
                  <a:t>Workspace to</a:t>
                </a:r>
              </a:p>
              <a:p>
                <a:pPr algn="ctr"/>
                <a:r>
                  <a:rPr lang="en-US" sz="1200" b="1" dirty="0"/>
                  <a:t>ADO Branch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3601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83B52D-805B-2C57-A0FF-23DC6963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in Developer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7A34C-4997-0813-A38A-A36E70FD7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16758"/>
          </a:xfrm>
        </p:spPr>
        <p:txBody>
          <a:bodyPr/>
          <a:lstStyle/>
          <a:p>
            <a:r>
              <a:rPr lang="en-US" dirty="0"/>
              <a:t>Upgrade only supported in workspaces where same solution has been deployed</a:t>
            </a:r>
          </a:p>
          <a:p>
            <a:pPr lvl="1"/>
            <a:r>
              <a:rPr lang="en-US" dirty="0"/>
              <a:t>Solution name tracked in description of tenant workspaces</a:t>
            </a:r>
          </a:p>
          <a:p>
            <a:r>
              <a:rPr lang="en-US" dirty="0"/>
              <a:t>Workspace items: lakehouse, notebook, data pipeline, semantic model and report</a:t>
            </a:r>
          </a:p>
          <a:p>
            <a:pPr lvl="1"/>
            <a:r>
              <a:rPr lang="en-US" dirty="0"/>
              <a:t>Adding additional items requires extending logic in developer samples</a:t>
            </a:r>
          </a:p>
          <a:p>
            <a:r>
              <a:rPr lang="en-US" dirty="0"/>
              <a:t>Connections are aways created with naming convention</a:t>
            </a:r>
          </a:p>
          <a:p>
            <a:pPr lvl="1"/>
            <a:r>
              <a:rPr lang="en-US" dirty="0"/>
              <a:t>Solution can have one Web connection using anonymous credentials</a:t>
            </a:r>
          </a:p>
          <a:p>
            <a:pPr lvl="1"/>
            <a:r>
              <a:rPr lang="en-US" dirty="0"/>
              <a:t>Solution can have one ADLS connection with account key credentials</a:t>
            </a:r>
          </a:p>
          <a:p>
            <a:pPr lvl="1"/>
            <a:r>
              <a:rPr lang="en-US" dirty="0"/>
              <a:t>Solution can have as many lakehouse SQL endpoint connections are necessary</a:t>
            </a:r>
          </a:p>
          <a:p>
            <a:r>
              <a:rPr lang="en-US" dirty="0"/>
              <a:t>Notebooks and data pipelines with "</a:t>
            </a:r>
            <a:r>
              <a:rPr lang="en-US" sz="2000" b="1" dirty="0">
                <a:solidFill>
                  <a:srgbClr val="8A0000"/>
                </a:solidFill>
              </a:rPr>
              <a:t>Create</a:t>
            </a:r>
            <a:r>
              <a:rPr lang="en-US" dirty="0"/>
              <a:t>" in their name are run after they're created</a:t>
            </a:r>
          </a:p>
          <a:p>
            <a:pPr lvl="1"/>
            <a:r>
              <a:rPr lang="en-US" dirty="0"/>
              <a:t>Notebooks and data pipelines designed to populate lakehouse tables during deployment process</a:t>
            </a:r>
          </a:p>
          <a:p>
            <a:pPr lvl="1"/>
            <a:r>
              <a:rPr lang="en-US" dirty="0"/>
              <a:t>Notebooks and data pipelines abstract away data acquisition logic from deployment logic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32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from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sz="2400" b="1" dirty="0">
                <a:solidFill>
                  <a:srgbClr val="6C0000"/>
                </a:solidFill>
              </a:rPr>
              <a:t>Deploy from Workspace</a:t>
            </a:r>
            <a:r>
              <a:rPr lang="en-US" dirty="0"/>
              <a:t> uses source workspace as solution template</a:t>
            </a:r>
          </a:p>
          <a:p>
            <a:pPr lvl="1"/>
            <a:r>
              <a:rPr lang="en-US" dirty="0"/>
              <a:t>Pipeline recreates connections discovered in source workspace</a:t>
            </a:r>
          </a:p>
          <a:p>
            <a:pPr lvl="1"/>
            <a:r>
              <a:rPr lang="en-US" dirty="0"/>
              <a:t>Pipeline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Pipeline modifies item definitions from source to redirect dependencies</a:t>
            </a:r>
          </a:p>
          <a:p>
            <a:pPr lvl="1"/>
            <a:r>
              <a:rPr lang="en-US" dirty="0"/>
              <a:t>Pipeline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3921C3-C29B-7F62-0140-897221DF32DC}"/>
              </a:ext>
            </a:extLst>
          </p:cNvPr>
          <p:cNvGrpSpPr/>
          <p:nvPr/>
        </p:nvGrpSpPr>
        <p:grpSpPr>
          <a:xfrm>
            <a:off x="1212246" y="3696589"/>
            <a:ext cx="5676551" cy="1545947"/>
            <a:chOff x="1394764" y="3261293"/>
            <a:chExt cx="8682235" cy="2364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9CB701-043F-EE4C-B959-9BD5BDB7D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3620" y="3261293"/>
              <a:ext cx="2573379" cy="236451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05874C-54D9-5777-2E37-251A3D88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64" y="3261293"/>
              <a:ext cx="2831294" cy="2364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230425-F251-4B4C-BE6C-E9CBF6BD15F7}"/>
                </a:ext>
              </a:extLst>
            </p:cNvPr>
            <p:cNvGrpSpPr/>
            <p:nvPr/>
          </p:nvGrpSpPr>
          <p:grpSpPr>
            <a:xfrm>
              <a:off x="4385951" y="3833562"/>
              <a:ext cx="2831294" cy="1219974"/>
              <a:chOff x="4365630" y="3727946"/>
              <a:chExt cx="3998939" cy="1703429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D624D5EA-9678-8C02-CFB3-D7ED550CA272}"/>
                  </a:ext>
                </a:extLst>
              </p:cNvPr>
              <p:cNvSpPr/>
              <p:nvPr/>
            </p:nvSpPr>
            <p:spPr>
              <a:xfrm>
                <a:off x="4365630" y="4289411"/>
                <a:ext cx="3998939" cy="580498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2E18A96-C2DD-7132-227E-BDCC421F1D53}"/>
                  </a:ext>
                </a:extLst>
              </p:cNvPr>
              <p:cNvSpPr/>
              <p:nvPr/>
            </p:nvSpPr>
            <p:spPr>
              <a:xfrm>
                <a:off x="5090758" y="3727946"/>
                <a:ext cx="2431028" cy="170342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/>
                  <a:t>Deploy</a:t>
                </a:r>
              </a:p>
              <a:p>
                <a:pPr algn="ctr"/>
                <a:r>
                  <a:rPr lang="en-US" sz="1100" b="1"/>
                  <a:t>from</a:t>
                </a:r>
              </a:p>
              <a:p>
                <a:pPr algn="ctr"/>
                <a:r>
                  <a:rPr lang="en-US" sz="1100" b="1"/>
                  <a:t>Workspace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19E-9BB3-FCCC-0FC3-55D680BF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from Workspace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7A482-2C1D-E46E-6970-AEB96112A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6C0000"/>
                </a:solidFill>
              </a:rPr>
              <a:t>Source Workspace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Customer Name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E78AB-A607-D2CF-210D-64F3F70F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60" y="1729715"/>
            <a:ext cx="7200817" cy="440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71BDA-CF3A-0DBE-A6E9-CC64AE5C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5" y="1743672"/>
            <a:ext cx="3685255" cy="13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767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251A-5BB2-D17A-E9F4-A68CCA8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Workspace Item Dependencies in Dictionaries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E891-51AA-4BC9-1F3E-CA13DA490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walkthrough of </a:t>
            </a:r>
            <a:r>
              <a:rPr lang="en-US" sz="2000" b="1" dirty="0" err="1">
                <a:solidFill>
                  <a:srgbClr val="6C0000"/>
                </a:solidFill>
              </a:rPr>
              <a:t>DeployFromWorkspace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Method creates large set of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instances to track dependency substitutions</a:t>
            </a:r>
          </a:p>
          <a:p>
            <a:pPr lvl="1"/>
            <a:r>
              <a:rPr lang="en-US" dirty="0"/>
              <a:t>Method calls </a:t>
            </a:r>
            <a:r>
              <a:rPr lang="en-US" sz="1800" b="1" dirty="0">
                <a:solidFill>
                  <a:srgbClr val="6C0000"/>
                </a:solidFill>
              </a:rPr>
              <a:t>RecreateWorkspaceConnections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3D2E-45BD-B930-0A66-8045750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50" y="2553187"/>
            <a:ext cx="9998075" cy="3739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4402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432BE-6FBF-A831-BB95-0946ACC4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D0670-6D34-BA7B-FF3C-9D192526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Motivation for Building Staged Deployments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7DA3931-9CDA-CC4D-173F-8F32E672C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44709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48DBF5-691C-48D8-FC83-B263E1C6C2A6}"/>
              </a:ext>
            </a:extLst>
          </p:cNvPr>
          <p:cNvGrpSpPr/>
          <p:nvPr/>
        </p:nvGrpSpPr>
        <p:grpSpPr>
          <a:xfrm>
            <a:off x="1104737" y="295799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EF5E0C-8082-C103-E8C7-4AAA22764EA5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71F0AD-9DDB-96CA-9535-178C9C6D0D9F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F29C09-E17B-E4DD-CA7B-6CE89BC974BF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120034-9BA1-B421-E0E1-C3B7C7F2DCA0}"/>
              </a:ext>
            </a:extLst>
          </p:cNvPr>
          <p:cNvGrpSpPr/>
          <p:nvPr/>
        </p:nvGrpSpPr>
        <p:grpSpPr>
          <a:xfrm>
            <a:off x="1311672" y="321563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90774C-4F46-EBB3-238F-D6A7935C2DC5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410DED-7D06-E236-7072-F62279F7E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E2BB70-943F-505E-5420-4B493842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4AA231-0BA5-7955-42B6-B2AF52BCFF6F}"/>
              </a:ext>
            </a:extLst>
          </p:cNvPr>
          <p:cNvGrpSpPr/>
          <p:nvPr/>
        </p:nvGrpSpPr>
        <p:grpSpPr>
          <a:xfrm>
            <a:off x="3379217" y="321563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4009EF5-ABF2-BE6D-D413-48879ADE049A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CF3557-16FA-0563-F5BC-E82A8671883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7A1D120-2C9F-9292-1295-A4EF518FA8F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09D92A-4637-BC53-CCB4-B332850A8A89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447634-FA49-951B-FF9D-8C9F40E771E9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DF9287-94A6-7F73-7C85-BAD2AD345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45AFA3-F654-DC63-AE9D-AD2DE1D78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0CECFA-A141-F427-A2DD-649BC55D5E18}"/>
              </a:ext>
            </a:extLst>
          </p:cNvPr>
          <p:cNvGrpSpPr/>
          <p:nvPr/>
        </p:nvGrpSpPr>
        <p:grpSpPr>
          <a:xfrm>
            <a:off x="7058579" y="321758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A9179F-326C-E207-C93E-DC5D988366FA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3806AD77-1D49-E00D-6981-A75338EE3DB4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08AD6DD-B8EE-4B5D-EFB0-1711B490ED2F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AAEB92-2660-07BB-951C-B2AE843A0BC0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77E656-349C-9D85-93CB-A943E5934C23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D350B6-48F3-6972-99FF-57347DCCC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266CE62-E3A0-612B-CEC0-555A429A9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1FDE9ED-B66C-50E6-2D21-5A258AF97348}"/>
              </a:ext>
            </a:extLst>
          </p:cNvPr>
          <p:cNvSpPr/>
          <p:nvPr/>
        </p:nvSpPr>
        <p:spPr>
          <a:xfrm>
            <a:off x="3603592" y="338499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5A8D62-5AE7-5BE4-9699-4B3D3AB3FAB6}"/>
              </a:ext>
            </a:extLst>
          </p:cNvPr>
          <p:cNvGrpSpPr/>
          <p:nvPr/>
        </p:nvGrpSpPr>
        <p:grpSpPr>
          <a:xfrm>
            <a:off x="7075178" y="335762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9AB90348-E8AC-F091-41FE-C2143B0761EE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841779C-A762-6725-F4F6-D7CF9C5D239E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1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RecreateWorkspaceConnections</a:t>
            </a:r>
            <a:r>
              <a:rPr lang="en-US" dirty="0"/>
              <a:t> calls </a:t>
            </a:r>
            <a:r>
              <a:rPr lang="en-US" sz="1800" b="1" dirty="0">
                <a:solidFill>
                  <a:srgbClr val="8A0000"/>
                </a:solidFill>
              </a:rPr>
              <a:t>GetWorkspaceConnections</a:t>
            </a:r>
            <a:r>
              <a:rPr lang="en-US" dirty="0"/>
              <a:t> on source workspace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Conditional logic used to create </a:t>
            </a:r>
            <a:r>
              <a:rPr lang="en-US" sz="1800" b="1" dirty="0">
                <a:solidFill>
                  <a:srgbClr val="8A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AzureDataLakeStorage</a:t>
            </a:r>
            <a:r>
              <a:rPr lang="en-US" dirty="0"/>
              <a:t>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6BC03-1BAA-D806-C109-DB67AD68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86" y="1656857"/>
            <a:ext cx="3853401" cy="129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BDDC-8D03-66D2-9853-265279A6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86" y="3635016"/>
            <a:ext cx="8536815" cy="316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DAFC-7ECB-E7D5-E23A-531748A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Recreating Web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BA76F-7260-C65A-F1E9-FA5302B5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/>
              <a:t>When </a:t>
            </a:r>
            <a:r>
              <a:rPr lang="en-US" sz="2000" b="1">
                <a:solidFill>
                  <a:srgbClr val="6C0000"/>
                </a:solidFill>
              </a:rPr>
              <a:t>Web</a:t>
            </a:r>
            <a:r>
              <a:rPr lang="en-US"/>
              <a:t> connection is found in source workspace…</a:t>
            </a:r>
          </a:p>
          <a:p>
            <a:pPr lvl="1"/>
            <a:r>
              <a:rPr lang="en-US"/>
              <a:t>Logic looks for </a:t>
            </a:r>
            <a:r>
              <a:rPr lang="en-US" sz="1800" b="1" err="1">
                <a:solidFill>
                  <a:srgbClr val="6C0000"/>
                </a:solidFill>
              </a:rPr>
              <a:t>webDatasourcePathParameter</a:t>
            </a:r>
            <a:r>
              <a:rPr lang="en-US"/>
              <a:t> deployment parameter to change web source URL</a:t>
            </a:r>
          </a:p>
          <a:p>
            <a:pPr lvl="1"/>
            <a:r>
              <a:rPr lang="en-US"/>
              <a:t>Logic creates </a:t>
            </a:r>
            <a:r>
              <a:rPr lang="en-US" sz="1800" b="1">
                <a:solidFill>
                  <a:srgbClr val="6C0000"/>
                </a:solidFill>
              </a:rPr>
              <a:t>Web</a:t>
            </a:r>
            <a:r>
              <a:rPr lang="en-US"/>
              <a:t> connection using </a:t>
            </a:r>
            <a:r>
              <a:rPr lang="en-US" sz="1800" b="1">
                <a:solidFill>
                  <a:srgbClr val="6C0000"/>
                </a:solidFill>
              </a:rPr>
              <a:t>Create Connections</a:t>
            </a:r>
            <a:r>
              <a:rPr lang="en-US"/>
              <a:t> API</a:t>
            </a:r>
          </a:p>
          <a:p>
            <a:pPr lvl="1"/>
            <a:r>
              <a:rPr lang="en-US"/>
              <a:t>Logic adds substitution pair for source connection Id and new connection Id</a:t>
            </a:r>
          </a:p>
          <a:p>
            <a:pPr lvl="1"/>
            <a:r>
              <a:rPr lang="en-US"/>
              <a:t>Logic adds substitution pair for source datasource path and new datasource path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2EDC4-1E19-AA28-3F3E-BABC59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2" y="3340217"/>
            <a:ext cx="8725488" cy="3281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62204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7C49-6D29-791F-3CE7-E587449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Recreating ADLS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9112F-AAF8-49C4-503D-24D55A87D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/>
              <a:t>When </a:t>
            </a:r>
            <a:r>
              <a:rPr lang="en-US" sz="2000" b="1" err="1">
                <a:solidFill>
                  <a:srgbClr val="6C0000"/>
                </a:solidFill>
              </a:rPr>
              <a:t>AzureLakeDataStorage</a:t>
            </a:r>
            <a:r>
              <a:rPr lang="en-US"/>
              <a:t> connection is found in source workspace…</a:t>
            </a:r>
          </a:p>
          <a:p>
            <a:pPr lvl="1"/>
            <a:r>
              <a:rPr lang="en-US"/>
              <a:t>Logic looks for set of three </a:t>
            </a:r>
            <a:r>
              <a:rPr lang="en-US" sz="1800" b="1" err="1">
                <a:solidFill>
                  <a:srgbClr val="6C0000"/>
                </a:solidFill>
              </a:rPr>
              <a:t>adls</a:t>
            </a:r>
            <a:r>
              <a:rPr lang="en-US" sz="1800" b="1">
                <a:solidFill>
                  <a:srgbClr val="6C0000"/>
                </a:solidFill>
              </a:rPr>
              <a:t>*</a:t>
            </a:r>
            <a:r>
              <a:rPr lang="en-US"/>
              <a:t> deployment parameter to change web source URL</a:t>
            </a:r>
          </a:p>
          <a:p>
            <a:pPr lvl="1"/>
            <a:r>
              <a:rPr lang="en-US"/>
              <a:t>Logic creates </a:t>
            </a:r>
            <a:r>
              <a:rPr lang="en-US" sz="1800" b="1" err="1">
                <a:solidFill>
                  <a:srgbClr val="6C0000"/>
                </a:solidFill>
              </a:rPr>
              <a:t>AzureLakeDataStorage</a:t>
            </a:r>
            <a:r>
              <a:rPr lang="en-US"/>
              <a:t> connection using </a:t>
            </a:r>
            <a:r>
              <a:rPr lang="en-US" sz="1800" b="1">
                <a:solidFill>
                  <a:srgbClr val="6C0000"/>
                </a:solidFill>
              </a:rPr>
              <a:t>Create Connections</a:t>
            </a:r>
            <a:r>
              <a:rPr lang="en-US"/>
              <a:t> API</a:t>
            </a:r>
          </a:p>
          <a:p>
            <a:pPr lvl="1"/>
            <a:r>
              <a:rPr lang="en-US"/>
              <a:t>Logic adds substitution pairs for connection Ids and datasource paths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BE22-A760-D9ED-72DB-0E592C8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39" y="2921109"/>
            <a:ext cx="7983779" cy="3882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14116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E5F0-4E1E-D57A-94C9-190A1DC7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Workspace Item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A6AD1-E36F-19E3-0623-ECC741751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7"/>
          </a:xfrm>
        </p:spPr>
        <p:txBody>
          <a:bodyPr/>
          <a:lstStyle/>
          <a:p>
            <a:r>
              <a:rPr lang="en-US" sz="2000" dirty="0"/>
              <a:t>(1) </a:t>
            </a:r>
            <a:r>
              <a:rPr lang="en-US" sz="1800" b="1" dirty="0">
                <a:solidFill>
                  <a:srgbClr val="6C0000"/>
                </a:solidFill>
              </a:rPr>
              <a:t>Lakehouses</a:t>
            </a:r>
            <a:r>
              <a:rPr lang="en-US" sz="2000" dirty="0"/>
              <a:t> &gt; (2) </a:t>
            </a:r>
            <a:r>
              <a:rPr lang="en-US" sz="2000" b="1" dirty="0">
                <a:solidFill>
                  <a:srgbClr val="6C0000"/>
                </a:solidFill>
              </a:rPr>
              <a:t>Notebooks</a:t>
            </a:r>
            <a:r>
              <a:rPr lang="en-US" sz="2000" dirty="0"/>
              <a:t> &gt; (3) </a:t>
            </a:r>
            <a:r>
              <a:rPr lang="en-US" sz="1800" b="1" dirty="0">
                <a:solidFill>
                  <a:srgbClr val="6C0000"/>
                </a:solidFill>
              </a:rPr>
              <a:t>Data Pipelines </a:t>
            </a:r>
            <a:r>
              <a:rPr lang="en-US" sz="2000" dirty="0"/>
              <a:t>&gt; (4) </a:t>
            </a:r>
            <a:r>
              <a:rPr lang="en-US" sz="1800" b="1" dirty="0">
                <a:solidFill>
                  <a:srgbClr val="6C0000"/>
                </a:solidFill>
              </a:rPr>
              <a:t>Semantic Models </a:t>
            </a:r>
            <a:r>
              <a:rPr lang="en-US" sz="2000" dirty="0"/>
              <a:t>&gt; (5) </a:t>
            </a:r>
            <a:r>
              <a:rPr lang="en-US" sz="1800" b="1" dirty="0">
                <a:solidFill>
                  <a:srgbClr val="6C0000"/>
                </a:solidFill>
              </a:rPr>
              <a:t>Reports</a:t>
            </a:r>
            <a:endParaRPr lang="en-US" sz="2000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3BDE-5737-FADD-89F3-5AA6B6F6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25" y="1670433"/>
            <a:ext cx="9053986" cy="5025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91684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/>
              <a:t>Workspace items can be cloned using </a:t>
            </a:r>
            <a:r>
              <a:rPr lang="en-US" sz="2000" b="1">
                <a:solidFill>
                  <a:srgbClr val="6C0000"/>
                </a:solidFill>
              </a:rPr>
              <a:t>item definitions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Retrieve item definition from source workspace by calling </a:t>
            </a:r>
            <a:r>
              <a:rPr lang="en-US" sz="1800" b="1">
                <a:solidFill>
                  <a:srgbClr val="6C0000"/>
                </a:solidFill>
              </a:rPr>
              <a:t>Get Item Definition</a:t>
            </a:r>
            <a:endParaRPr lang="en-US" b="1">
              <a:solidFill>
                <a:srgbClr val="6C0000"/>
              </a:solidFill>
            </a:endParaRPr>
          </a:p>
          <a:p>
            <a:pPr lvl="1"/>
            <a:r>
              <a:rPr lang="en-US"/>
              <a:t>Manipulate content of item definition part files such as substitute source Ids for target Ids</a:t>
            </a:r>
          </a:p>
          <a:p>
            <a:pPr lvl="1"/>
            <a:r>
              <a:rPr lang="en-US"/>
              <a:t>Pass manipulated item definition to </a:t>
            </a:r>
            <a:r>
              <a:rPr lang="en-US" sz="1800" b="1">
                <a:solidFill>
                  <a:srgbClr val="6C0000"/>
                </a:solidFill>
              </a:rPr>
              <a:t>Create Item</a:t>
            </a:r>
            <a:r>
              <a:rPr lang="en-US"/>
              <a:t> API to create new item</a:t>
            </a:r>
          </a:p>
          <a:p>
            <a:pPr lvl="1"/>
            <a:r>
              <a:rPr lang="en-US"/>
              <a:t>Pass manipulated item definition to </a:t>
            </a:r>
            <a:r>
              <a:rPr lang="en-US" sz="1800" b="1">
                <a:solidFill>
                  <a:srgbClr val="6C0000"/>
                </a:solidFill>
              </a:rPr>
              <a:t>Update Item Definition</a:t>
            </a:r>
            <a:r>
              <a:rPr lang="en-US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395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/>
              <a:t>Notebook dependencies must be updated to point to newly created lakehouse</a:t>
            </a:r>
          </a:p>
          <a:p>
            <a:pPr lvl="1"/>
            <a:r>
              <a:rPr lang="en-US"/>
              <a:t>Source workspace Id must be replaced with target workspace id</a:t>
            </a:r>
          </a:p>
          <a:p>
            <a:pPr lvl="1"/>
            <a:r>
              <a:rPr lang="en-US"/>
              <a:t>Source lakehouse Id must be replaced with target workspace id</a:t>
            </a:r>
          </a:p>
          <a:p>
            <a:pPr lvl="1"/>
            <a:r>
              <a:rPr lang="en-US"/>
              <a:t>Substitution schema works even when there are multiple lakehouses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30469-CF32-21DA-7517-ACA908A9E9DD}"/>
              </a:ext>
            </a:extLst>
          </p:cNvPr>
          <p:cNvGrpSpPr/>
          <p:nvPr/>
        </p:nvGrpSpPr>
        <p:grpSpPr>
          <a:xfrm>
            <a:off x="1030602" y="2997464"/>
            <a:ext cx="2676965" cy="3653522"/>
            <a:chOff x="675835" y="1952738"/>
            <a:chExt cx="1997708" cy="2726472"/>
          </a:xfrm>
          <a:solidFill>
            <a:schemeClr val="bg1">
              <a:lumMod val="8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F11F1-AFC8-7B25-F833-E12FFF364997}"/>
                </a:ext>
              </a:extLst>
            </p:cNvPr>
            <p:cNvSpPr/>
            <p:nvPr/>
          </p:nvSpPr>
          <p:spPr bwMode="auto">
            <a:xfrm>
              <a:off x="675835" y="1952738"/>
              <a:ext cx="1997708" cy="272647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Your Application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E78948-E45A-9527-C1AA-92D8E742AE00}"/>
                </a:ext>
              </a:extLst>
            </p:cNvPr>
            <p:cNvSpPr/>
            <p:nvPr/>
          </p:nvSpPr>
          <p:spPr bwMode="auto">
            <a:xfrm>
              <a:off x="1179990" y="2489094"/>
              <a:ext cx="1080369" cy="405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434F4F-EFE3-41E0-D144-10FA5E7F31C1}"/>
                </a:ext>
              </a:extLst>
            </p:cNvPr>
            <p:cNvSpPr/>
            <p:nvPr/>
          </p:nvSpPr>
          <p:spPr bwMode="auto">
            <a:xfrm>
              <a:off x="1179991" y="3764564"/>
              <a:ext cx="1080369" cy="405158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B408F6-3309-C54E-DEA8-210961262289}"/>
                </a:ext>
              </a:extLst>
            </p:cNvPr>
            <p:cNvGrpSpPr/>
            <p:nvPr/>
          </p:nvGrpSpPr>
          <p:grpSpPr>
            <a:xfrm>
              <a:off x="1374439" y="2907528"/>
              <a:ext cx="676055" cy="843758"/>
              <a:chOff x="1794846" y="4541357"/>
              <a:chExt cx="771223" cy="988481"/>
            </a:xfrm>
            <a:grpFill/>
          </p:grpSpPr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B37760B-BA48-DD39-E969-A030DD33E7BA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rgbClr val="6C0000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3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lowchart: Document 12">
                <a:extLst>
                  <a:ext uri="{FF2B5EF4-FFF2-40B4-BE49-F238E27FC236}">
                    <a16:creationId xmlns:a16="http://schemas.microsoft.com/office/drawing/2014/main" id="{3DC924B0-A7A4-BC85-1C67-767A4DE2B4B0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rgbClr val="6C0000"/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18739-20F7-9392-B98B-AFB80148AF42}"/>
              </a:ext>
            </a:extLst>
          </p:cNvPr>
          <p:cNvGrpSpPr/>
          <p:nvPr/>
        </p:nvGrpSpPr>
        <p:grpSpPr>
          <a:xfrm>
            <a:off x="6455430" y="3803723"/>
            <a:ext cx="4679829" cy="2681641"/>
            <a:chOff x="6517619" y="2774924"/>
            <a:chExt cx="4679829" cy="2681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8D30B-6086-FEC0-97C5-63B03D1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619" y="2774924"/>
              <a:ext cx="4679829" cy="2681641"/>
            </a:xfrm>
            <a:prstGeom prst="rect">
              <a:avLst/>
            </a:prstGeom>
            <a:ln w="12700">
              <a:solidFill>
                <a:schemeClr val="tx1"/>
              </a:solidFill>
              <a:prstDash val="sysDot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1E9BA-768F-2EFE-85BB-41E05EBAF1B7}"/>
                </a:ext>
              </a:extLst>
            </p:cNvPr>
            <p:cNvSpPr/>
            <p:nvPr/>
          </p:nvSpPr>
          <p:spPr bwMode="auto">
            <a:xfrm>
              <a:off x="7380464" y="3509243"/>
              <a:ext cx="3032591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B019C-04C4-12EC-950C-50F286DB6091}"/>
                </a:ext>
              </a:extLst>
            </p:cNvPr>
            <p:cNvSpPr/>
            <p:nvPr/>
          </p:nvSpPr>
          <p:spPr bwMode="auto">
            <a:xfrm>
              <a:off x="9089743" y="3688442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F0E5C-206A-5989-6B26-0A2E10D39054}"/>
                </a:ext>
              </a:extLst>
            </p:cNvPr>
            <p:cNvSpPr/>
            <p:nvPr/>
          </p:nvSpPr>
          <p:spPr bwMode="auto">
            <a:xfrm>
              <a:off x="7877038" y="3946884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7545E1-84F8-0CF0-1D6E-A2B9E43058EF}"/>
              </a:ext>
            </a:extLst>
          </p:cNvPr>
          <p:cNvSpPr/>
          <p:nvPr/>
        </p:nvSpPr>
        <p:spPr bwMode="auto">
          <a:xfrm flipH="1">
            <a:off x="2933463" y="4669560"/>
            <a:ext cx="3486845" cy="251468"/>
          </a:xfrm>
          <a:prstGeom prst="rightArrow">
            <a:avLst>
              <a:gd name="adj1" fmla="val 63056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D1509F-2921-EDCB-1A20-F43D536B0FAD}"/>
              </a:ext>
            </a:extLst>
          </p:cNvPr>
          <p:cNvGrpSpPr/>
          <p:nvPr/>
        </p:nvGrpSpPr>
        <p:grpSpPr>
          <a:xfrm>
            <a:off x="3153893" y="3413116"/>
            <a:ext cx="3787867" cy="1304125"/>
            <a:chOff x="3048323" y="2627494"/>
            <a:chExt cx="3787867" cy="130412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B54E66-0F4B-D6C7-4DF8-726B30760835}"/>
                </a:ext>
              </a:extLst>
            </p:cNvPr>
            <p:cNvSpPr/>
            <p:nvPr/>
          </p:nvSpPr>
          <p:spPr bwMode="auto">
            <a:xfrm>
              <a:off x="3048323" y="3680151"/>
              <a:ext cx="3787867" cy="251468"/>
            </a:xfrm>
            <a:prstGeom prst="rightArrow">
              <a:avLst>
                <a:gd name="adj1" fmla="val 63056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Search and Replace Operation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25D5C-5CAC-4834-85E4-3419F037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161" y="2627494"/>
              <a:ext cx="2500986" cy="106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041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244A-45A2-2965-87AD-9E4151D4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65F3-8F60-BB31-731D-27B95929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from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95522-F638-4B56-D333-38C288DB6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400" b="1" dirty="0">
                <a:solidFill>
                  <a:srgbClr val="6C0000"/>
                </a:solidFill>
              </a:rPr>
              <a:t>Update from Workspace</a:t>
            </a:r>
            <a:r>
              <a:rPr lang="en-US" dirty="0"/>
              <a:t> uses source workspace as solution template</a:t>
            </a:r>
          </a:p>
          <a:p>
            <a:pPr lvl="1"/>
            <a:r>
              <a:rPr lang="en-US" dirty="0"/>
              <a:t>Pipeline inspects connections in source workspace and target workspace to create redirects</a:t>
            </a:r>
          </a:p>
          <a:p>
            <a:pPr lvl="1"/>
            <a:r>
              <a:rPr lang="en-US" dirty="0"/>
              <a:t>Pipeline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modifies item definitions</a:t>
            </a:r>
          </a:p>
          <a:p>
            <a:pPr lvl="1"/>
            <a:r>
              <a:rPr lang="en-US" dirty="0"/>
              <a:t>Pipeline calls </a:t>
            </a:r>
            <a:r>
              <a:rPr lang="en-US" sz="2000" b="1" dirty="0">
                <a:solidFill>
                  <a:srgbClr val="8A0000"/>
                </a:solidFill>
              </a:rPr>
              <a:t>Update Item Definition</a:t>
            </a:r>
            <a:r>
              <a:rPr lang="en-US" dirty="0"/>
              <a:t> to update existing item in target workspace</a:t>
            </a:r>
          </a:p>
          <a:p>
            <a:pPr lvl="1"/>
            <a:r>
              <a:rPr lang="en-US" dirty="0"/>
              <a:t>Pipeline calls </a:t>
            </a:r>
            <a:r>
              <a:rPr lang="en-US" sz="2000" b="1" dirty="0">
                <a:solidFill>
                  <a:srgbClr val="8A0000"/>
                </a:solidFill>
              </a:rPr>
              <a:t>Create Item </a:t>
            </a:r>
            <a:r>
              <a:rPr lang="en-US" dirty="0"/>
              <a:t>to create items which do not exist in target workspace</a:t>
            </a:r>
          </a:p>
          <a:p>
            <a:pPr lvl="1"/>
            <a:r>
              <a:rPr lang="en-US" dirty="0"/>
              <a:t>Pipeline can optionally delete orphaned items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EBEB-052C-425D-58FF-176AB58E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13" y="3590268"/>
            <a:ext cx="3872809" cy="1405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43780D-9BB0-4349-A8E1-2EA0C2CF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895" y="3590267"/>
            <a:ext cx="6189148" cy="30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4087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E89F2-C473-FBEE-844C-080B9E8B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06A5-EA46-11A6-0231-A30C6176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8CCE0-1E14-42BD-A4B3-ACEC20112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and managing connections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Understanding challenges with CI/CD in Fabric solution deployment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Deploying and Updating Workspace Items from a Source Workspace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Exporting Workspace Items in Exported Solution Format</a:t>
            </a:r>
          </a:p>
          <a:p>
            <a:pPr lvl="1"/>
            <a:r>
              <a:rPr lang="en-US" dirty="0"/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1749991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BB8E7-33E6-FCA3-7FF5-94648688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A3F370-90A7-E94D-E3E6-D5761A6A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Export from Workspace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0515B36-D652-E926-7964-7AA18F716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01479"/>
          </a:xfrm>
        </p:spPr>
        <p:txBody>
          <a:bodyPr/>
          <a:lstStyle/>
          <a:p>
            <a:r>
              <a:rPr lang="en-US" dirty="0"/>
              <a:t>Developer uses Fabric REST APIs to build set of files used for export/import operations</a:t>
            </a:r>
          </a:p>
          <a:p>
            <a:pPr lvl="1"/>
            <a:r>
              <a:rPr lang="en-US" dirty="0"/>
              <a:t>Set of exported files can be saved to folder in local file system</a:t>
            </a:r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Set of exported files can be saved in branch in GIT-enabled source control system</a:t>
            </a:r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Sequence is steps in </a:t>
            </a:r>
            <a:r>
              <a:rPr lang="en-US" sz="2000" b="1" dirty="0" err="1">
                <a:solidFill>
                  <a:srgbClr val="6C0000"/>
                </a:solidFill>
              </a:rPr>
              <a:t>ExportFromWorkspace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 </a:t>
            </a:r>
            <a:r>
              <a:rPr lang="en-US" sz="1800" b="1" dirty="0">
                <a:solidFill>
                  <a:srgbClr val="8A0000"/>
                </a:solidFill>
              </a:rPr>
              <a:t>Get Item Definition</a:t>
            </a:r>
            <a:r>
              <a:rPr lang="en-US" dirty="0"/>
              <a:t> for supported items and save files to target storage</a:t>
            </a:r>
          </a:p>
          <a:p>
            <a:pPr lvl="1"/>
            <a:r>
              <a:rPr lang="en-US" dirty="0"/>
              <a:t>Create folder and </a:t>
            </a:r>
            <a:r>
              <a:rPr lang="en-US" sz="1800" b="1" dirty="0">
                <a:solidFill>
                  <a:srgbClr val="6C0000"/>
                </a:solidFill>
              </a:rPr>
              <a:t>.platform</a:t>
            </a:r>
            <a:r>
              <a:rPr lang="en-US" dirty="0"/>
              <a:t> file for each lakehouse</a:t>
            </a:r>
          </a:p>
          <a:p>
            <a:pPr lvl="1"/>
            <a:r>
              <a:rPr lang="en-US" dirty="0"/>
              <a:t>Generate </a:t>
            </a:r>
            <a:r>
              <a:rPr lang="en-US" b="1" dirty="0" err="1">
                <a:solidFill>
                  <a:srgbClr val="6C0000"/>
                </a:solidFill>
              </a:rPr>
              <a:t>depoly.config.json</a:t>
            </a:r>
            <a:r>
              <a:rPr lang="en-US" dirty="0"/>
              <a:t> file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A103A4-853C-A5CE-D823-031012B62476}"/>
              </a:ext>
            </a:extLst>
          </p:cNvPr>
          <p:cNvGrpSpPr/>
          <p:nvPr/>
        </p:nvGrpSpPr>
        <p:grpSpPr>
          <a:xfrm>
            <a:off x="1115405" y="2075302"/>
            <a:ext cx="8440273" cy="1014096"/>
            <a:chOff x="916838" y="3342654"/>
            <a:chExt cx="10642402" cy="127868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133404B-6959-9B3E-CB59-166656580E20}"/>
                </a:ext>
              </a:extLst>
            </p:cNvPr>
            <p:cNvGrpSpPr/>
            <p:nvPr/>
          </p:nvGrpSpPr>
          <p:grpSpPr>
            <a:xfrm>
              <a:off x="916838" y="3342654"/>
              <a:ext cx="1417478" cy="1231867"/>
              <a:chOff x="883076" y="1526449"/>
              <a:chExt cx="1562529" cy="135792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6ACF4C-CB7F-2B96-E5CD-02F37A0059CF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64A87F3-CD88-EE92-D542-F40E1DEA3E18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Source Workspace</a:t>
                  </a:r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DE1133B9-CBC4-8AC0-9F9D-FB54F256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B50CD28-DDCB-B03B-292D-5DA61D83F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0C5DC94-1196-EF27-10F6-3B5D2D9EA2CE}"/>
                </a:ext>
              </a:extLst>
            </p:cNvPr>
            <p:cNvGrpSpPr/>
            <p:nvPr/>
          </p:nvGrpSpPr>
          <p:grpSpPr>
            <a:xfrm>
              <a:off x="2447165" y="3475396"/>
              <a:ext cx="4948822" cy="1145939"/>
              <a:chOff x="2558540" y="3497262"/>
              <a:chExt cx="4948822" cy="114593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03632F7-C55F-87CA-E439-B02F31516418}"/>
                  </a:ext>
                </a:extLst>
              </p:cNvPr>
              <p:cNvGrpSpPr/>
              <p:nvPr/>
            </p:nvGrpSpPr>
            <p:grpSpPr>
              <a:xfrm>
                <a:off x="5320769" y="3497262"/>
                <a:ext cx="2186593" cy="1145939"/>
                <a:chOff x="888963" y="5584565"/>
                <a:chExt cx="1875019" cy="982651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B4405B2-C2BF-5C6D-8FD2-9B5AF02B437A}"/>
                    </a:ext>
                  </a:extLst>
                </p:cNvPr>
                <p:cNvGrpSpPr/>
                <p:nvPr/>
              </p:nvGrpSpPr>
              <p:grpSpPr>
                <a:xfrm>
                  <a:off x="888963" y="5584565"/>
                  <a:ext cx="1875019" cy="982651"/>
                  <a:chOff x="1140788" y="2715026"/>
                  <a:chExt cx="2907477" cy="1662503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3E9042BE-7D85-5F13-560B-D6CC7E453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0788" y="2715026"/>
                    <a:ext cx="2907477" cy="166250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500" b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Packaged Solution Folder</a:t>
                    </a:r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1742F9E-4282-EB74-EBF6-CA6C7CFD52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0788" y="3037267"/>
                    <a:ext cx="29074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CA21CC4E-89F2-BC0D-282A-4764F4209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8131" y="5792870"/>
                  <a:ext cx="1816681" cy="734203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58E0B3-157F-6FC2-59D5-8BED9B0E973E}"/>
                  </a:ext>
                </a:extLst>
              </p:cNvPr>
              <p:cNvGrpSpPr/>
              <p:nvPr/>
            </p:nvGrpSpPr>
            <p:grpSpPr>
              <a:xfrm>
                <a:off x="2558540" y="3560172"/>
                <a:ext cx="2686938" cy="903634"/>
                <a:chOff x="2648405" y="1736463"/>
                <a:chExt cx="2686938" cy="903634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A1284CF0-3D9A-3A87-15C2-E684F1E76B23}"/>
                    </a:ext>
                  </a:extLst>
                </p:cNvPr>
                <p:cNvSpPr/>
                <p:nvPr/>
              </p:nvSpPr>
              <p:spPr>
                <a:xfrm>
                  <a:off x="3266007" y="1736463"/>
                  <a:ext cx="1417477" cy="903634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Export</a:t>
                  </a:r>
                </a:p>
                <a:p>
                  <a:pPr algn="ctr"/>
                  <a:r>
                    <a:rPr lang="en-US" sz="1050" b="1"/>
                    <a:t>from</a:t>
                  </a:r>
                </a:p>
                <a:p>
                  <a:pPr algn="ctr"/>
                  <a:r>
                    <a:rPr lang="en-US" sz="1050" b="1"/>
                    <a:t>Workspace</a:t>
                  </a:r>
                </a:p>
              </p:txBody>
            </p:sp>
            <p:sp>
              <p:nvSpPr>
                <p:cNvPr id="48" name="Arrow: Right 47">
                  <a:extLst>
                    <a:ext uri="{FF2B5EF4-FFF2-40B4-BE49-F238E27FC236}">
                      <a16:creationId xmlns:a16="http://schemas.microsoft.com/office/drawing/2014/main" id="{426C5645-9589-89B7-B5C8-50774B07383E}"/>
                    </a:ext>
                  </a:extLst>
                </p:cNvPr>
                <p:cNvSpPr/>
                <p:nvPr/>
              </p:nvSpPr>
              <p:spPr>
                <a:xfrm>
                  <a:off x="2648405" y="2034309"/>
                  <a:ext cx="553549" cy="307942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49" name="Arrow: Right 48">
                  <a:extLst>
                    <a:ext uri="{FF2B5EF4-FFF2-40B4-BE49-F238E27FC236}">
                      <a16:creationId xmlns:a16="http://schemas.microsoft.com/office/drawing/2014/main" id="{C93FD799-2F47-9A9D-4196-05AAFAC8D83D}"/>
                    </a:ext>
                  </a:extLst>
                </p:cNvPr>
                <p:cNvSpPr/>
                <p:nvPr/>
              </p:nvSpPr>
              <p:spPr>
                <a:xfrm>
                  <a:off x="4726909" y="2016722"/>
                  <a:ext cx="608434" cy="343115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E2E8C69-33BC-4E22-E6EF-362872ACAF40}"/>
                </a:ext>
              </a:extLst>
            </p:cNvPr>
            <p:cNvGrpSpPr/>
            <p:nvPr/>
          </p:nvGrpSpPr>
          <p:grpSpPr>
            <a:xfrm>
              <a:off x="7461228" y="3531942"/>
              <a:ext cx="4098012" cy="935473"/>
              <a:chOff x="7572603" y="3553808"/>
              <a:chExt cx="4098012" cy="935473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E63F3AB0-9959-8445-F5B9-F170EA4CB3DD}"/>
                  </a:ext>
                </a:extLst>
              </p:cNvPr>
              <p:cNvSpPr/>
              <p:nvPr/>
            </p:nvSpPr>
            <p:spPr>
              <a:xfrm>
                <a:off x="10354968" y="3553808"/>
                <a:ext cx="1315647" cy="90363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>
                    <a:solidFill>
                      <a:srgbClr val="FFFF00"/>
                    </a:solidFill>
                  </a:rPr>
                  <a:t>Target</a:t>
                </a:r>
              </a:p>
              <a:p>
                <a:pPr algn="ctr"/>
                <a:r>
                  <a:rPr lang="en-US" sz="1050" b="1">
                    <a:solidFill>
                      <a:srgbClr val="FFFF00"/>
                    </a:solidFill>
                  </a:rPr>
                  <a:t>Workspace</a:t>
                </a:r>
                <a:endParaRPr lang="en-US" sz="1100" b="1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16AAEB1-6C73-E30A-9255-CDABE1C1A745}"/>
                  </a:ext>
                </a:extLst>
              </p:cNvPr>
              <p:cNvGrpSpPr/>
              <p:nvPr/>
            </p:nvGrpSpPr>
            <p:grpSpPr>
              <a:xfrm>
                <a:off x="7572603" y="3585647"/>
                <a:ext cx="2686938" cy="903634"/>
                <a:chOff x="2648405" y="1736463"/>
                <a:chExt cx="2686938" cy="903634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C8EBF360-8FF5-248D-2142-58E3473EC260}"/>
                    </a:ext>
                  </a:extLst>
                </p:cNvPr>
                <p:cNvSpPr/>
                <p:nvPr/>
              </p:nvSpPr>
              <p:spPr>
                <a:xfrm>
                  <a:off x="3266007" y="1736463"/>
                  <a:ext cx="1417477" cy="903634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Deploy</a:t>
                  </a:r>
                </a:p>
                <a:p>
                  <a:pPr algn="ctr"/>
                  <a:r>
                    <a:rPr lang="en-US" sz="1050" b="1"/>
                    <a:t>from</a:t>
                  </a:r>
                </a:p>
                <a:p>
                  <a:pPr algn="ctr"/>
                  <a:r>
                    <a:rPr lang="en-US" sz="1050" b="1"/>
                    <a:t>Export</a:t>
                  </a:r>
                </a:p>
              </p:txBody>
            </p:sp>
            <p:sp>
              <p:nvSpPr>
                <p:cNvPr id="52" name="Arrow: Right 51">
                  <a:extLst>
                    <a:ext uri="{FF2B5EF4-FFF2-40B4-BE49-F238E27FC236}">
                      <a16:creationId xmlns:a16="http://schemas.microsoft.com/office/drawing/2014/main" id="{2D3DAA8E-3A07-201C-A11A-46A0AB8FD309}"/>
                    </a:ext>
                  </a:extLst>
                </p:cNvPr>
                <p:cNvSpPr/>
                <p:nvPr/>
              </p:nvSpPr>
              <p:spPr>
                <a:xfrm>
                  <a:off x="2648405" y="2034309"/>
                  <a:ext cx="553549" cy="307942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48F375EC-62AC-7D8B-5893-AC1194C6F30F}"/>
                    </a:ext>
                  </a:extLst>
                </p:cNvPr>
                <p:cNvSpPr/>
                <p:nvPr/>
              </p:nvSpPr>
              <p:spPr>
                <a:xfrm>
                  <a:off x="4726909" y="2016722"/>
                  <a:ext cx="608434" cy="343115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670090-B6D6-ABEA-A866-61BB3A21FF22}"/>
              </a:ext>
            </a:extLst>
          </p:cNvPr>
          <p:cNvGrpSpPr/>
          <p:nvPr/>
        </p:nvGrpSpPr>
        <p:grpSpPr>
          <a:xfrm>
            <a:off x="1115405" y="3722127"/>
            <a:ext cx="8614682" cy="1111488"/>
            <a:chOff x="953030" y="5276029"/>
            <a:chExt cx="10317939" cy="133124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81BD4C-1DC5-21B8-168D-BDF547194922}"/>
                </a:ext>
              </a:extLst>
            </p:cNvPr>
            <p:cNvGrpSpPr/>
            <p:nvPr/>
          </p:nvGrpSpPr>
          <p:grpSpPr>
            <a:xfrm>
              <a:off x="953030" y="5276029"/>
              <a:ext cx="1417478" cy="1231867"/>
              <a:chOff x="883076" y="1526449"/>
              <a:chExt cx="1562529" cy="13579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7D77D92-CB0F-D219-869E-E13C0BD4331E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1DD4FCB-009B-9311-1211-55942BA3B33B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Source Workspace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D37F6AC-6C7E-986F-8FA2-47D086FFF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11594CB-2345-1936-3890-A91D076A5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23F6F6B-A79E-C4AA-9C6F-BADDBED25138}"/>
                </a:ext>
              </a:extLst>
            </p:cNvPr>
            <p:cNvGrpSpPr/>
            <p:nvPr/>
          </p:nvGrpSpPr>
          <p:grpSpPr>
            <a:xfrm>
              <a:off x="7172957" y="5465317"/>
              <a:ext cx="4098012" cy="935473"/>
              <a:chOff x="7572603" y="3553808"/>
              <a:chExt cx="4098012" cy="93547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40C6437-89AA-AF81-C296-E9D8B650BCC2}"/>
                  </a:ext>
                </a:extLst>
              </p:cNvPr>
              <p:cNvSpPr/>
              <p:nvPr/>
            </p:nvSpPr>
            <p:spPr>
              <a:xfrm>
                <a:off x="10354968" y="3553808"/>
                <a:ext cx="1315647" cy="90363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>
                    <a:solidFill>
                      <a:srgbClr val="FFFF00"/>
                    </a:solidFill>
                  </a:rPr>
                  <a:t>Target</a:t>
                </a:r>
              </a:p>
              <a:p>
                <a:pPr algn="ctr"/>
                <a:r>
                  <a:rPr lang="en-US" sz="1050" b="1">
                    <a:solidFill>
                      <a:srgbClr val="FFFF00"/>
                    </a:solidFill>
                  </a:rPr>
                  <a:t>Workspace</a:t>
                </a:r>
                <a:endParaRPr lang="en-US" sz="1100" b="1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5465181-1E8C-1F19-78A7-0874BCFA9DFB}"/>
                  </a:ext>
                </a:extLst>
              </p:cNvPr>
              <p:cNvGrpSpPr/>
              <p:nvPr/>
            </p:nvGrpSpPr>
            <p:grpSpPr>
              <a:xfrm>
                <a:off x="7572603" y="3585647"/>
                <a:ext cx="2686938" cy="903634"/>
                <a:chOff x="2648405" y="1736463"/>
                <a:chExt cx="2686938" cy="903634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1EEBAB-36FA-1844-51C9-E165D03A1226}"/>
                    </a:ext>
                  </a:extLst>
                </p:cNvPr>
                <p:cNvSpPr/>
                <p:nvPr/>
              </p:nvSpPr>
              <p:spPr>
                <a:xfrm>
                  <a:off x="3266007" y="1736463"/>
                  <a:ext cx="1417477" cy="903634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Deploy</a:t>
                  </a:r>
                </a:p>
                <a:p>
                  <a:pPr algn="ctr"/>
                  <a:r>
                    <a:rPr lang="en-US" sz="1050" b="1"/>
                    <a:t>from</a:t>
                  </a:r>
                </a:p>
                <a:p>
                  <a:pPr algn="ctr"/>
                  <a:r>
                    <a:rPr lang="en-US" sz="1050" b="1"/>
                    <a:t>Export</a:t>
                  </a:r>
                </a:p>
              </p:txBody>
            </p:sp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45BF2232-2E9C-B4DB-2C08-BBF38E9ABA7C}"/>
                    </a:ext>
                  </a:extLst>
                </p:cNvPr>
                <p:cNvSpPr/>
                <p:nvPr/>
              </p:nvSpPr>
              <p:spPr>
                <a:xfrm>
                  <a:off x="2648405" y="2034309"/>
                  <a:ext cx="553549" cy="307942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D6DE0998-9A2D-272A-3A6B-5E5158548739}"/>
                    </a:ext>
                  </a:extLst>
                </p:cNvPr>
                <p:cNvSpPr/>
                <p:nvPr/>
              </p:nvSpPr>
              <p:spPr>
                <a:xfrm>
                  <a:off x="4726909" y="2016722"/>
                  <a:ext cx="608434" cy="343115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FD118B-AB35-44FA-B4F6-75F3A03C6D62}"/>
                </a:ext>
              </a:extLst>
            </p:cNvPr>
            <p:cNvGrpSpPr/>
            <p:nvPr/>
          </p:nvGrpSpPr>
          <p:grpSpPr>
            <a:xfrm>
              <a:off x="2483357" y="5315859"/>
              <a:ext cx="4565038" cy="1291417"/>
              <a:chOff x="2483357" y="5315859"/>
              <a:chExt cx="4565038" cy="129141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154839E-6CEE-D1DA-AEF2-B56C6E16132B}"/>
                  </a:ext>
                </a:extLst>
              </p:cNvPr>
              <p:cNvGrpSpPr/>
              <p:nvPr/>
            </p:nvGrpSpPr>
            <p:grpSpPr>
              <a:xfrm>
                <a:off x="2483357" y="5471681"/>
                <a:ext cx="2686938" cy="903634"/>
                <a:chOff x="2648405" y="1736463"/>
                <a:chExt cx="2686938" cy="903634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14C183B-C115-9A39-74C9-836D6118D8CF}"/>
                    </a:ext>
                  </a:extLst>
                </p:cNvPr>
                <p:cNvSpPr/>
                <p:nvPr/>
              </p:nvSpPr>
              <p:spPr>
                <a:xfrm>
                  <a:off x="3266007" y="1736463"/>
                  <a:ext cx="1417477" cy="903634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Export</a:t>
                  </a:r>
                </a:p>
                <a:p>
                  <a:pPr algn="ctr"/>
                  <a:r>
                    <a:rPr lang="en-US" sz="1050" b="1"/>
                    <a:t>from</a:t>
                  </a:r>
                </a:p>
                <a:p>
                  <a:pPr algn="ctr"/>
                  <a:r>
                    <a:rPr lang="en-US" sz="1050" b="1"/>
                    <a:t>Workspace</a:t>
                  </a:r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93872B0E-1A21-9E9B-0492-607EC8F579AE}"/>
                    </a:ext>
                  </a:extLst>
                </p:cNvPr>
                <p:cNvSpPr/>
                <p:nvPr/>
              </p:nvSpPr>
              <p:spPr>
                <a:xfrm>
                  <a:off x="2648405" y="2034309"/>
                  <a:ext cx="553549" cy="307942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DC710DFB-14B4-9ACA-127F-21F835AE50FF}"/>
                    </a:ext>
                  </a:extLst>
                </p:cNvPr>
                <p:cNvSpPr/>
                <p:nvPr/>
              </p:nvSpPr>
              <p:spPr>
                <a:xfrm>
                  <a:off x="4726909" y="2016722"/>
                  <a:ext cx="608434" cy="343115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943EF6E-BDEC-37AD-542E-BCE8AD32E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8662" t="56357" r="42778"/>
              <a:stretch/>
            </p:blipFill>
            <p:spPr>
              <a:xfrm>
                <a:off x="5234348" y="5593181"/>
                <a:ext cx="1814047" cy="101409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8DA575D-D360-81D3-44DE-084450341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77169" b="90314"/>
              <a:stretch/>
            </p:blipFill>
            <p:spPr>
              <a:xfrm>
                <a:off x="5233092" y="5315859"/>
                <a:ext cx="1814048" cy="28153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76556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34D52DC-F593-FEA9-E537-C9CD5F52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from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7B375-ADAA-51AB-1F2D-238EB8993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323713"/>
          </a:xfrm>
        </p:spPr>
        <p:txBody>
          <a:bodyPr/>
          <a:lstStyle/>
          <a:p>
            <a:r>
              <a:rPr lang="en-US" dirty="0"/>
              <a:t>dd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24B91-C93C-CDA9-40BB-8CEFD710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39" y="1626142"/>
            <a:ext cx="5099701" cy="130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33BD0-3C2D-E47F-68CB-0FB05EE1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95" y="1621908"/>
            <a:ext cx="3572426" cy="1301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1087BB-D63F-7409-D4B2-001F6ACA2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48" y="3749759"/>
            <a:ext cx="2532104" cy="2181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0F1288-BDF6-7E70-9387-DEEE7D64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39" t="66937" b="-443"/>
          <a:stretch/>
        </p:blipFill>
        <p:spPr>
          <a:xfrm>
            <a:off x="4897739" y="3945621"/>
            <a:ext cx="4459837" cy="1599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4121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EE49-AFEB-26EA-F0CC-A0990F6A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4B22A148-4C7A-5BDD-BDB6-17FE2B2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Motivation for Multitenant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93CFB-C485-5FA7-CAE4-A37AC88D9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/>
              <a:t>Fabric provides development platform for building multi-tenant applications</a:t>
            </a:r>
          </a:p>
          <a:p>
            <a:pPr lvl="1"/>
            <a:r>
              <a:rPr lang="en-US"/>
              <a:t>Each customer tenant created using one or more Fabric workspaces</a:t>
            </a:r>
          </a:p>
          <a:p>
            <a:pPr lvl="1"/>
            <a:r>
              <a:rPr lang="en-US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FF72C-5808-EA93-EF93-293F7217D7B1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435C4A-4D6C-C2DA-11D5-6CBC0B8945ED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>
                <a:solidFill>
                  <a:schemeClr val="tx1"/>
                </a:solidFill>
              </a:rPr>
              <a:t>Multitenant Application</a:t>
            </a:r>
            <a:endParaRPr lang="en-US" sz="900" b="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DE52A-F9D9-E06E-B51B-C5B90B57EA28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8E537C-22C6-504E-3F12-EB98CC45B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CB1D303-61BE-19EB-C55A-1339B10F8F0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8A318F-5556-8E86-9311-6D0F5A3DF1CD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0F518E29-4A9B-E7F8-1CAC-A55AF10B9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C7C295-BD7D-EC8D-73F2-8C9FA9570A5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1D9B09-EA16-65C0-9CCC-37450E630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614879B-3C74-3C2E-2179-A155FBFD74E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531A000-CDAF-0F64-4EF7-CDF498120F85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0CE58C17-2DD9-29BB-33DD-4CC4954D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FE1D9-64CF-8437-A561-FAAD5B6FB7F5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5752F6-23F0-9841-1360-D48DBAB5E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F5C307B-9D12-733F-3193-DE49A21CA92E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7B58BE2-9FBF-FE0B-5B5C-0F213B0E3A9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9D4684C8-5124-60F3-7337-12DB60620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DE54352-AB58-F77D-5F26-6924B3C9904F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4CC92E-A7FD-04AE-FF6D-70CDAC30D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C633AB-D284-2B7D-D9FE-CA5B99F67FDE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8D4BD3-63FA-0CA7-BF1A-51FE46026F95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D0BCE1-C9DE-1E8A-D57D-49190812F277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58628B29-181E-E063-B03D-0D1C54908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5EE8D0-EC24-CDD8-BB3A-B0BFF44BC6E3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61CE61A-9C8F-CB06-8440-41D4E3E5D76B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82C53057-4A80-DFDE-74C4-D408C2A5D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A9B84-02E1-D9EC-53A1-7292262131C6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188554E-16C1-05E6-4B6D-E28C78A825FF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272549C-EDAD-3E44-11FE-C5915943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DBBC21-703D-6E01-5F75-1519B33E513D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E1E8EE-C900-80C3-10C1-F9ADDB362E86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D989FA45-ED41-32A9-B56A-520C2C95B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8BFC862-6044-C9F2-3236-556979F3043F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C4D3C78-AFFF-1E39-EDE3-8E576C9B1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3E9E29B-06F5-4D86-39E4-10A213C597E6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F706AA7-4B3F-1DBB-F010-486AF0472679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ADFE5B6-916F-4076-4EFA-9ACAD4A6CD14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379F98BE-0093-108A-6506-C5CDAAA3C59F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57F149C-DE1C-8968-8E11-C84B5F846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DE2F392-7333-35F9-9E11-794AD23A7B3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5FD82B9-2595-08EC-81E4-3142407B3ED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BFBF9518-8CB2-3E28-8087-3F1A9FC70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01B8E81-48FC-62E1-A0F3-1FBC585C547C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5BBFE07-EBA1-BA21-B721-78FD96F1C829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4BDA0662-3EF3-39A6-05CB-8F8BD0DEE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6F20F00-CC77-601E-CB6C-6AE32625B4AA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EB51C3E-9FAA-B159-FDC7-267E032E724B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7E034AEF-0597-6BF9-B3D4-13DD4D0BFF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AA4B99-CE9F-5622-5029-70999B90239B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F7B1A5B-1F9A-08E9-23D7-53534CE0E2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4C5E29D-84CD-4378-4EC8-9E33C4AFF17C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9700D4-5F1F-6E33-6F05-8CB133AD789A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3E5BC21-F54F-7B96-1B5D-8E8BDA714439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12F898FC-89A2-55E3-0DC2-48E736597BEB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A6B1033A-9777-0CC1-EBE2-AE07BEC45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392DD0F0-7C4B-D9AA-C423-7990636024B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CDBC3C5-098E-3B24-5813-AAC4120F6D2A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7CB99EC6-16EC-040D-B870-4F64EFD0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34E0178-03B6-FBF9-161A-62E1A1C198C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3345E7E-7367-34FD-AECD-073A0D4F9B42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64903E56-7926-B9A3-5EF5-D6C208FA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B55CB17-0118-9FF9-B813-A561AC4D1C69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0BD9E-B341-F81C-54E4-82B962772FE3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68F13365-1A07-AA90-D8F6-1CB817217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8502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ED857-705F-E329-C9A6-AFA271D03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err="1">
                <a:solidFill>
                  <a:srgbClr val="6C0000"/>
                </a:solidFill>
              </a:rPr>
              <a:t>ExportFromWorkspace</a:t>
            </a:r>
            <a:r>
              <a:rPr lang="en-US"/>
              <a:t> leverages Fabric REST API to generate item definitions</a:t>
            </a:r>
          </a:p>
          <a:p>
            <a:pPr lvl="1"/>
            <a:r>
              <a:rPr lang="en-US"/>
              <a:t>Call </a:t>
            </a:r>
            <a:r>
              <a:rPr lang="en-US" sz="1800" b="1">
                <a:solidFill>
                  <a:srgbClr val="8A0000"/>
                </a:solidFill>
              </a:rPr>
              <a:t>Get Items</a:t>
            </a:r>
            <a:r>
              <a:rPr lang="en-US"/>
              <a:t> to discover all items in source workspace</a:t>
            </a:r>
          </a:p>
          <a:p>
            <a:pPr lvl="1"/>
            <a:r>
              <a:rPr lang="en-US"/>
              <a:t>Call </a:t>
            </a:r>
            <a:r>
              <a:rPr lang="en-US" sz="1800" b="1">
                <a:solidFill>
                  <a:srgbClr val="8A0000"/>
                </a:solidFill>
              </a:rPr>
              <a:t>Get Item Definition</a:t>
            </a:r>
            <a:r>
              <a:rPr lang="en-US"/>
              <a:t> on supported workspace item types</a:t>
            </a:r>
          </a:p>
          <a:p>
            <a:pPr lvl="1"/>
            <a:r>
              <a:rPr lang="en-US"/>
              <a:t>Save each result from </a:t>
            </a:r>
            <a:r>
              <a:rPr lang="en-US" sz="1800" b="1">
                <a:solidFill>
                  <a:srgbClr val="8A0000"/>
                </a:solidFill>
              </a:rPr>
              <a:t>Get Item Definition</a:t>
            </a:r>
            <a:r>
              <a:rPr lang="en-US"/>
              <a:t> in its own folder with standard item naming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66F17-5D2F-04A7-3C30-5176E231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and Saving Item Definitions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0BC07-6387-88BC-0DD3-C40F1372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3" y="2920995"/>
            <a:ext cx="7488605" cy="3720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E2C1F-82EC-8B8B-BBDC-1DCA84F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39" t="66937" b="-443"/>
          <a:stretch/>
        </p:blipFill>
        <p:spPr>
          <a:xfrm>
            <a:off x="7511730" y="4442578"/>
            <a:ext cx="4459837" cy="1599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735006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CAA9-0783-7880-022E-6D17F243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Export Metadata for Lakehouse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65F7E-C029-A5DE-3A64-B41957DA76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3688"/>
          </a:xfrm>
        </p:spPr>
        <p:txBody>
          <a:bodyPr/>
          <a:lstStyle/>
          <a:p>
            <a:r>
              <a:rPr lang="en-US"/>
              <a:t>Lakehouse requires special attention because it does not support </a:t>
            </a:r>
            <a:r>
              <a:rPr lang="en-US" sz="2000" b="1">
                <a:solidFill>
                  <a:srgbClr val="8A0000"/>
                </a:solidFill>
              </a:rPr>
              <a:t>Get Item Definition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/>
              <a:t>Custom export logic creates item definition folder and </a:t>
            </a:r>
            <a:r>
              <a:rPr lang="en-US" sz="1800" b="1">
                <a:solidFill>
                  <a:srgbClr val="8A0000"/>
                </a:solidFill>
              </a:rPr>
              <a:t>.platform</a:t>
            </a:r>
            <a:r>
              <a:rPr lang="en-US"/>
              <a:t> file for each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r>
              <a:rPr lang="en-US" sz="1800" b="1">
                <a:solidFill>
                  <a:srgbClr val="8A0000"/>
                </a:solidFill>
              </a:rPr>
              <a:t>.platform</a:t>
            </a:r>
            <a:r>
              <a:rPr lang="en-US"/>
              <a:t> file generated using standard Fabric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25AE-D539-E492-24C0-5E5F9D28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39" y="2048356"/>
            <a:ext cx="7227405" cy="2716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5B77D-0764-9EBE-32C8-4C4559B4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99" y="5351447"/>
            <a:ext cx="6806358" cy="133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8DF424B-DF3C-EF75-67EF-34A0F0ACF184}"/>
              </a:ext>
            </a:extLst>
          </p:cNvPr>
          <p:cNvGrpSpPr/>
          <p:nvPr/>
        </p:nvGrpSpPr>
        <p:grpSpPr>
          <a:xfrm>
            <a:off x="7325817" y="3354937"/>
            <a:ext cx="4328929" cy="1172805"/>
            <a:chOff x="7051497" y="3222857"/>
            <a:chExt cx="4328929" cy="11728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228894-52B3-3C18-ADDC-579B7689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19" y="3222857"/>
              <a:ext cx="2825707" cy="1172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165585-4381-24C5-E05D-C8B176799973}"/>
                </a:ext>
              </a:extLst>
            </p:cNvPr>
            <p:cNvCxnSpPr>
              <a:cxnSpLocks/>
            </p:cNvCxnSpPr>
            <p:nvPr/>
          </p:nvCxnSpPr>
          <p:spPr>
            <a:xfrm>
              <a:off x="7051497" y="4307177"/>
              <a:ext cx="196179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26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F686-772F-10B1-5278-1C03FAC7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GenerateDeployConfigFile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7C138E-C356-4B82-472F-51EAE1D08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sz="2000" b="1" err="1">
                <a:solidFill>
                  <a:srgbClr val="8A0000"/>
                </a:solidFill>
              </a:rPr>
              <a:t>GenerateDeployConfigFile</a:t>
            </a:r>
            <a:r>
              <a:rPr lang="en-US"/>
              <a:t> method used to generate </a:t>
            </a:r>
            <a:r>
              <a:rPr lang="en-US" sz="2000" b="1">
                <a:solidFill>
                  <a:srgbClr val="8A0000"/>
                </a:solidFill>
              </a:rPr>
              <a:t>deploy.config.json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 sz="1800" b="1">
                <a:solidFill>
                  <a:srgbClr val="8A0000"/>
                </a:solidFill>
              </a:rPr>
              <a:t>deploy.config.json</a:t>
            </a:r>
            <a:r>
              <a:rPr lang="en-US"/>
              <a:t> file generated from workspace and connection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0078D-9227-9417-A30B-CF193B13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5" y="2229117"/>
            <a:ext cx="5816396" cy="25362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3108DF-18EE-4B07-0E5E-F370B1B30C37}"/>
              </a:ext>
            </a:extLst>
          </p:cNvPr>
          <p:cNvGrpSpPr/>
          <p:nvPr/>
        </p:nvGrpSpPr>
        <p:grpSpPr>
          <a:xfrm>
            <a:off x="2910328" y="2189556"/>
            <a:ext cx="8579763" cy="3278246"/>
            <a:chOff x="2910328" y="2189556"/>
            <a:chExt cx="8579763" cy="3278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A3E0CC-1008-BC15-8F28-3AB47412D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3075" y="2189556"/>
              <a:ext cx="4347016" cy="3278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306F96C-2AE2-F444-C2B6-B9FCF599A02A}"/>
                </a:ext>
              </a:extLst>
            </p:cNvPr>
            <p:cNvCxnSpPr>
              <a:cxnSpLocks/>
            </p:cNvCxnSpPr>
            <p:nvPr/>
          </p:nvCxnSpPr>
          <p:spPr>
            <a:xfrm>
              <a:off x="2910328" y="3580311"/>
              <a:ext cx="4204424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C2AB2E-A3F0-C2BE-C75A-13189986CF3B}"/>
              </a:ext>
            </a:extLst>
          </p:cNvPr>
          <p:cNvGrpSpPr/>
          <p:nvPr/>
        </p:nvGrpSpPr>
        <p:grpSpPr>
          <a:xfrm>
            <a:off x="3453366" y="4200071"/>
            <a:ext cx="7690401" cy="2628006"/>
            <a:chOff x="3453366" y="4200071"/>
            <a:chExt cx="7690401" cy="2628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5A3685-52F9-B901-6182-B6F8B626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608" y="5675867"/>
              <a:ext cx="4204159" cy="1152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28F738-DB54-D46D-CD43-D2E47DE2A78D}"/>
                </a:ext>
              </a:extLst>
            </p:cNvPr>
            <p:cNvCxnSpPr>
              <a:cxnSpLocks/>
            </p:cNvCxnSpPr>
            <p:nvPr/>
          </p:nvCxnSpPr>
          <p:spPr>
            <a:xfrm>
              <a:off x="3453366" y="4200071"/>
              <a:ext cx="3343674" cy="1451744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723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5DE4-8D3A-722C-05FE-A56E6EE4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deploy.config.json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8BC76-90B3-45F8-0F9B-31868E6F7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/>
              <a:t>Custom export format requires generating metadata file named </a:t>
            </a:r>
            <a:r>
              <a:rPr lang="en-US" sz="2000" b="1">
                <a:solidFill>
                  <a:srgbClr val="8A0000"/>
                </a:solidFill>
              </a:rPr>
              <a:t>deploy.config.json</a:t>
            </a:r>
            <a:endParaRPr lang="en-US" b="1">
              <a:solidFill>
                <a:srgbClr val="8A0000"/>
              </a:solidFill>
            </a:endParaRPr>
          </a:p>
          <a:p>
            <a:pPr lvl="1"/>
            <a:r>
              <a:rPr lang="en-US" sz="1800" b="1">
                <a:solidFill>
                  <a:srgbClr val="8A0000"/>
                </a:solidFill>
              </a:rPr>
              <a:t>deploy.config.json</a:t>
            </a:r>
            <a:r>
              <a:rPr lang="en-US"/>
              <a:t> file contains workspace item Ids required for substitution</a:t>
            </a:r>
          </a:p>
          <a:p>
            <a:pPr lvl="1"/>
            <a:r>
              <a:rPr lang="en-US" sz="1800" b="1">
                <a:solidFill>
                  <a:srgbClr val="8A0000"/>
                </a:solidFill>
              </a:rPr>
              <a:t>deploy.config.json</a:t>
            </a:r>
            <a:r>
              <a:rPr lang="en-US"/>
              <a:t> file contains lakehouse metadata for SQL endpoint an shortcuts</a:t>
            </a:r>
          </a:p>
          <a:p>
            <a:pPr lvl="1"/>
            <a:r>
              <a:rPr lang="en-US" sz="1800" b="1">
                <a:solidFill>
                  <a:srgbClr val="8A0000"/>
                </a:solidFill>
              </a:rPr>
              <a:t>deploy.config.json</a:t>
            </a:r>
            <a:r>
              <a:rPr lang="en-US"/>
              <a:t> file contains metadata on workspace connections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1E9CC-E822-0638-7C4E-13B2ABE4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44" y="2880057"/>
            <a:ext cx="4774596" cy="1106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D3DEF2-D2BA-3520-FFDB-7893590E8F5B}"/>
              </a:ext>
            </a:extLst>
          </p:cNvPr>
          <p:cNvGrpSpPr/>
          <p:nvPr/>
        </p:nvGrpSpPr>
        <p:grpSpPr>
          <a:xfrm>
            <a:off x="2343606" y="3069795"/>
            <a:ext cx="7861911" cy="914500"/>
            <a:chOff x="2343606" y="3069795"/>
            <a:chExt cx="7861911" cy="914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85B259-4054-0CBC-E041-E6BC8621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8725"/>
            <a:stretch/>
          </p:blipFill>
          <p:spPr>
            <a:xfrm>
              <a:off x="7804120" y="3069795"/>
              <a:ext cx="2401397" cy="9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37FAC-336D-DAEF-F1DB-544DA89EDA0D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06" y="3556256"/>
              <a:ext cx="5316333" cy="3002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931862-1C2A-8CA0-4349-9BD2DBD28107}"/>
              </a:ext>
            </a:extLst>
          </p:cNvPr>
          <p:cNvGrpSpPr/>
          <p:nvPr/>
        </p:nvGrpSpPr>
        <p:grpSpPr>
          <a:xfrm>
            <a:off x="2717975" y="3774265"/>
            <a:ext cx="7601421" cy="2978798"/>
            <a:chOff x="2717975" y="3774265"/>
            <a:chExt cx="7601421" cy="29787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0EA4DD-7EEB-0544-17A3-71A2C5DA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058" y="5600567"/>
              <a:ext cx="6139338" cy="1152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1E3201-880A-CE8D-A00F-E40A5419E7A5}"/>
                </a:ext>
              </a:extLst>
            </p:cNvPr>
            <p:cNvCxnSpPr>
              <a:cxnSpLocks/>
            </p:cNvCxnSpPr>
            <p:nvPr/>
          </p:nvCxnSpPr>
          <p:spPr>
            <a:xfrm>
              <a:off x="2717975" y="3774265"/>
              <a:ext cx="1671145" cy="1735624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8AA692-9B46-8C69-D269-03513C606846}"/>
              </a:ext>
            </a:extLst>
          </p:cNvPr>
          <p:cNvGrpSpPr/>
          <p:nvPr/>
        </p:nvGrpSpPr>
        <p:grpSpPr>
          <a:xfrm>
            <a:off x="2662238" y="3662363"/>
            <a:ext cx="8589499" cy="1847526"/>
            <a:chOff x="2662238" y="3662363"/>
            <a:chExt cx="8589499" cy="184752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806147-D298-C347-F6EE-11A308A2E8EB}"/>
                </a:ext>
              </a:extLst>
            </p:cNvPr>
            <p:cNvCxnSpPr>
              <a:cxnSpLocks/>
            </p:cNvCxnSpPr>
            <p:nvPr/>
          </p:nvCxnSpPr>
          <p:spPr>
            <a:xfrm>
              <a:off x="2662238" y="3662363"/>
              <a:ext cx="3839569" cy="87017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0AB3F4-A52A-D412-D42F-D09F3D42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6138" y="4103231"/>
              <a:ext cx="4605599" cy="1406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23032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145B-6346-7B3E-7F36-478F0F6C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0DA9A-8A3E-95F7-E50D-8CB493F3B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dirty="0" err="1"/>
              <a:t>gggg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jjj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35434-08DD-C72E-26B7-7A4F5700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21" y="1643682"/>
            <a:ext cx="6257039" cy="152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60999-7240-7A7F-C656-FF4615EA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21" y="3828472"/>
            <a:ext cx="6026726" cy="2826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0390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15C09-BA49-B4E5-37DE-12922DE1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35B612E-2A78-AF76-06F6-AA34F388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7CC28-A250-FB88-468A-23D5D6DB2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139595"/>
          </a:xfrm>
        </p:spPr>
        <p:txBody>
          <a:bodyPr/>
          <a:lstStyle/>
          <a:p>
            <a:r>
              <a:rPr lang="en-US" dirty="0"/>
              <a:t>dd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dddd</a:t>
            </a:r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 err="1"/>
              <a:t>dddd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C31F8-A795-48CD-0CF2-6AF775C5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95" y="5295761"/>
            <a:ext cx="3543052" cy="129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C3C0E-8C47-C33E-246D-FF255834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67" y="5295761"/>
            <a:ext cx="5099701" cy="1477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CD652-423C-1346-5641-B607A0682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739" y="1626142"/>
            <a:ext cx="5099701" cy="1303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F287E-A9DC-E14F-B9E6-B1B593FA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95" y="3617336"/>
            <a:ext cx="4026682" cy="984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9D5B2-BE11-E699-58B1-16E383820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95" y="1621908"/>
            <a:ext cx="3572426" cy="13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834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B8290-A19D-D2F4-085F-3BE18E8D6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D236-3FF1-9642-65B2-C618D503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Morning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A9C5-BE32-5B09-080C-08660EB6C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714111"/>
          </a:xfrm>
        </p:spPr>
        <p:txBody>
          <a:bodyPr/>
          <a:lstStyle/>
          <a:p>
            <a:r>
              <a:rPr lang="en-US" dirty="0"/>
              <a:t>Creating and Updating Items using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Getting started with the Fabric REST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Programming with item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and managing connections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Understanding challenges with CI/CD in Fabric solution deployment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>
              <a:spcBef>
                <a:spcPts val="1800"/>
              </a:spcBef>
            </a:pPr>
            <a:r>
              <a:rPr lang="en-US" dirty="0"/>
              <a:t>Automating solution deployment using a custom API-driven pipeline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Deploying and Updating Workspace Items from a Source Workspace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Exporting Workspace Items in Exported Solution 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C0000"/>
                </a:solidFill>
              </a:rPr>
              <a:t>Deploying and Updating Solutions from Exported Solutions</a:t>
            </a:r>
          </a:p>
        </p:txBody>
      </p:sp>
    </p:spTree>
    <p:extLst>
      <p:ext uri="{BB962C8B-B14F-4D97-AF65-F5344CB8AC3E}">
        <p14:creationId xmlns:p14="http://schemas.microsoft.com/office/powerpoint/2010/main" val="1920188554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326B6-3449-2F44-B578-C0A6577FD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 from Export</a:t>
            </a:r>
            <a:r>
              <a:rPr lang="en-US" dirty="0"/>
              <a:t> makes it possible to deploy directly from exported solution folder</a:t>
            </a:r>
          </a:p>
          <a:p>
            <a:pPr lvl="1"/>
            <a:r>
              <a:rPr lang="en-US" dirty="0"/>
              <a:t>Files in export folder provide everything need for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operations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 from Export </a:t>
            </a:r>
            <a:r>
              <a:rPr lang="en-US" dirty="0"/>
              <a:t>removes live workspace dependency from for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operations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 from Export</a:t>
            </a:r>
            <a:r>
              <a:rPr lang="en-US" dirty="0"/>
              <a:t> eases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across environment and Entra Id tenant boundaries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C43C6-063F-950D-506F-06F0D51C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From Export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38C43-F06B-57BC-D70D-27C8CA7B8353}"/>
              </a:ext>
            </a:extLst>
          </p:cNvPr>
          <p:cNvGrpSpPr/>
          <p:nvPr/>
        </p:nvGrpSpPr>
        <p:grpSpPr>
          <a:xfrm>
            <a:off x="1172817" y="2939753"/>
            <a:ext cx="8746435" cy="3763780"/>
            <a:chOff x="1183178" y="2881615"/>
            <a:chExt cx="8746435" cy="37637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2355A8A-84FE-377C-D159-6FEFB33F8A31}"/>
                </a:ext>
              </a:extLst>
            </p:cNvPr>
            <p:cNvSpPr/>
            <p:nvPr/>
          </p:nvSpPr>
          <p:spPr bwMode="auto">
            <a:xfrm>
              <a:off x="5365759" y="2881615"/>
              <a:ext cx="4563854" cy="37627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6D6AF5-95C3-1C65-646D-9E2D9900E708}"/>
                </a:ext>
              </a:extLst>
            </p:cNvPr>
            <p:cNvSpPr/>
            <p:nvPr/>
          </p:nvSpPr>
          <p:spPr bwMode="auto">
            <a:xfrm>
              <a:off x="1183178" y="2882693"/>
              <a:ext cx="4182580" cy="37627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838B61-00B7-638E-AEF2-B43EAE63C0C4}"/>
              </a:ext>
            </a:extLst>
          </p:cNvPr>
          <p:cNvGrpSpPr/>
          <p:nvPr/>
        </p:nvGrpSpPr>
        <p:grpSpPr>
          <a:xfrm>
            <a:off x="6936693" y="4344345"/>
            <a:ext cx="2677326" cy="948458"/>
            <a:chOff x="6936693" y="4344345"/>
            <a:chExt cx="2677326" cy="9484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A6FB81-60B1-875F-2ADE-A9654D72CBBB}"/>
                </a:ext>
              </a:extLst>
            </p:cNvPr>
            <p:cNvGrpSpPr/>
            <p:nvPr/>
          </p:nvGrpSpPr>
          <p:grpSpPr>
            <a:xfrm>
              <a:off x="8261936" y="4344345"/>
              <a:ext cx="1352083" cy="948458"/>
              <a:chOff x="9157792" y="3176022"/>
              <a:chExt cx="1599204" cy="11218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FAF2182-1410-E0B4-6C45-F9FABC0C0E3C}"/>
                  </a:ext>
                </a:extLst>
              </p:cNvPr>
              <p:cNvSpPr/>
              <p:nvPr/>
            </p:nvSpPr>
            <p:spPr bwMode="auto">
              <a:xfrm>
                <a:off x="9157792" y="3176022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Workspace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15F8403-FF2D-C8C1-D6B9-43958282C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3359227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D52C74-39B3-E10D-D49A-80B3FF9D9F06}"/>
                </a:ext>
              </a:extLst>
            </p:cNvPr>
            <p:cNvGrpSpPr/>
            <p:nvPr/>
          </p:nvGrpSpPr>
          <p:grpSpPr>
            <a:xfrm>
              <a:off x="6936693" y="4532509"/>
              <a:ext cx="1277989" cy="587872"/>
              <a:chOff x="7746116" y="3138774"/>
              <a:chExt cx="1511568" cy="695319"/>
            </a:xfrm>
          </p:grpSpPr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CEC8C8F-742F-74B2-BEB5-189F76B358B1}"/>
                  </a:ext>
                </a:extLst>
              </p:cNvPr>
              <p:cNvSpPr/>
              <p:nvPr/>
            </p:nvSpPr>
            <p:spPr>
              <a:xfrm>
                <a:off x="7746116" y="3345803"/>
                <a:ext cx="1511568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A8C7FE9-26A5-4CCC-767D-3FF528FD1690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from</a:t>
                </a:r>
              </a:p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Export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AF3DDB-1FF1-E2EA-B91E-BB3CE8504D9D}"/>
              </a:ext>
            </a:extLst>
          </p:cNvPr>
          <p:cNvGrpSpPr/>
          <p:nvPr/>
        </p:nvGrpSpPr>
        <p:grpSpPr>
          <a:xfrm>
            <a:off x="6906419" y="3128137"/>
            <a:ext cx="2707600" cy="1282467"/>
            <a:chOff x="6906419" y="3128137"/>
            <a:chExt cx="2707600" cy="12824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AD43BD-FEA9-49F5-28A1-8770F606ACC6}"/>
                </a:ext>
              </a:extLst>
            </p:cNvPr>
            <p:cNvGrpSpPr/>
            <p:nvPr/>
          </p:nvGrpSpPr>
          <p:grpSpPr>
            <a:xfrm>
              <a:off x="8261936" y="3128137"/>
              <a:ext cx="1352083" cy="948458"/>
              <a:chOff x="9170468" y="1820410"/>
              <a:chExt cx="1599204" cy="11218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9F3A74-46D7-889E-3C46-B55CDD20EF26}"/>
                  </a:ext>
                </a:extLst>
              </p:cNvPr>
              <p:cNvSpPr/>
              <p:nvPr/>
            </p:nvSpPr>
            <p:spPr bwMode="auto">
              <a:xfrm>
                <a:off x="9170468" y="1820410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E5579E2-A5D5-185D-EA65-FC8DA08B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89238" y="2003615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C58A7D-E00C-C03D-4CBB-9A252E367F4F}"/>
                </a:ext>
              </a:extLst>
            </p:cNvPr>
            <p:cNvGrpSpPr/>
            <p:nvPr/>
          </p:nvGrpSpPr>
          <p:grpSpPr>
            <a:xfrm>
              <a:off x="6906419" y="3822732"/>
              <a:ext cx="1381609" cy="587872"/>
              <a:chOff x="7732874" y="3138774"/>
              <a:chExt cx="1634127" cy="695319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DC564589-24C3-4D41-7757-31E72440D3D3}"/>
                  </a:ext>
                </a:extLst>
              </p:cNvPr>
              <p:cNvSpPr/>
              <p:nvPr/>
            </p:nvSpPr>
            <p:spPr>
              <a:xfrm rot="20164903">
                <a:off x="7732874" y="3322511"/>
                <a:ext cx="1634127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CD4D2BF-EF59-1211-99F1-AE33F72B6F3A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from</a:t>
                </a:r>
              </a:p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Export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4BD571-4001-5484-768D-E59D01AE9D36}"/>
              </a:ext>
            </a:extLst>
          </p:cNvPr>
          <p:cNvGrpSpPr/>
          <p:nvPr/>
        </p:nvGrpSpPr>
        <p:grpSpPr>
          <a:xfrm>
            <a:off x="6918010" y="5264214"/>
            <a:ext cx="2696009" cy="1244796"/>
            <a:chOff x="6918010" y="5264214"/>
            <a:chExt cx="2696009" cy="12447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720EF-92E7-7C3E-CA36-EF2EF0EBA6FF}"/>
                </a:ext>
              </a:extLst>
            </p:cNvPr>
            <p:cNvGrpSpPr/>
            <p:nvPr/>
          </p:nvGrpSpPr>
          <p:grpSpPr>
            <a:xfrm>
              <a:off x="8261936" y="5560552"/>
              <a:ext cx="1352083" cy="948458"/>
              <a:chOff x="9157792" y="4510893"/>
              <a:chExt cx="1599204" cy="112180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38A46A-E0BF-9A2D-B91F-328AB6C969F1}"/>
                  </a:ext>
                </a:extLst>
              </p:cNvPr>
              <p:cNvSpPr/>
              <p:nvPr/>
            </p:nvSpPr>
            <p:spPr bwMode="auto">
              <a:xfrm>
                <a:off x="9157792" y="4510893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N Workspace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09FFBA6-D271-D4BC-B689-71BE85FD7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4694098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7C049D-CEEB-E81B-50D0-477DFB381884}"/>
                </a:ext>
              </a:extLst>
            </p:cNvPr>
            <p:cNvGrpSpPr/>
            <p:nvPr/>
          </p:nvGrpSpPr>
          <p:grpSpPr>
            <a:xfrm>
              <a:off x="6918010" y="5264214"/>
              <a:ext cx="1295370" cy="587872"/>
              <a:chOff x="7709086" y="3138774"/>
              <a:chExt cx="1532125" cy="695319"/>
            </a:xfrm>
          </p:grpSpPr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A423A5BF-B8F5-0262-D4B0-E3817817D962}"/>
                  </a:ext>
                </a:extLst>
              </p:cNvPr>
              <p:cNvSpPr/>
              <p:nvPr/>
            </p:nvSpPr>
            <p:spPr>
              <a:xfrm rot="1096524">
                <a:off x="7709086" y="3338449"/>
                <a:ext cx="1532125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7136EA6-38D4-81C0-AB7D-7268C5D9FDB2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from</a:t>
                </a:r>
              </a:p>
              <a:p>
                <a:pPr algn="ctr"/>
                <a:r>
                  <a:rPr lang="en-US" sz="600" b="1" dirty="0">
                    <a:solidFill>
                      <a:schemeClr val="bg1"/>
                    </a:solidFill>
                  </a:rPr>
                  <a:t>Export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21598A-3D59-8201-8638-C391BB4E7FD5}"/>
              </a:ext>
            </a:extLst>
          </p:cNvPr>
          <p:cNvGrpSpPr/>
          <p:nvPr/>
        </p:nvGrpSpPr>
        <p:grpSpPr>
          <a:xfrm>
            <a:off x="2604061" y="4605678"/>
            <a:ext cx="1200264" cy="514703"/>
            <a:chOff x="2761104" y="3494084"/>
            <a:chExt cx="1508258" cy="664255"/>
          </a:xfrm>
          <a:solidFill>
            <a:schemeClr val="accent6">
              <a:lumMod val="50000"/>
            </a:schemeClr>
          </a:solidFill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82322D3-103E-0C86-01A6-6DB794265927}"/>
                </a:ext>
              </a:extLst>
            </p:cNvPr>
            <p:cNvSpPr/>
            <p:nvPr/>
          </p:nvSpPr>
          <p:spPr>
            <a:xfrm>
              <a:off x="2761104" y="3674245"/>
              <a:ext cx="1508258" cy="330501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3D0D15-4EBD-A8E9-DD9D-6AEB8A5AAF4B}"/>
                </a:ext>
              </a:extLst>
            </p:cNvPr>
            <p:cNvSpPr/>
            <p:nvPr/>
          </p:nvSpPr>
          <p:spPr>
            <a:xfrm>
              <a:off x="3050254" y="3494084"/>
              <a:ext cx="876388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700" b="1"/>
                <a:t>Export</a:t>
              </a:r>
            </a:p>
            <a:p>
              <a:pPr algn="ctr"/>
              <a:r>
                <a:rPr lang="en-US" sz="700" b="1"/>
                <a:t>from Workspace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99D6D0-6E09-AD0B-2D8B-5768ABC308D2}"/>
              </a:ext>
            </a:extLst>
          </p:cNvPr>
          <p:cNvGrpSpPr/>
          <p:nvPr/>
        </p:nvGrpSpPr>
        <p:grpSpPr>
          <a:xfrm>
            <a:off x="1453512" y="4430103"/>
            <a:ext cx="1124333" cy="951404"/>
            <a:chOff x="883076" y="1526449"/>
            <a:chExt cx="1562529" cy="13579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1534C7-811A-3C53-0A10-566816A30493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65BB722-6E47-907E-8371-890D8629EBE8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7248967-46C1-10C9-3C07-8D629C126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C03F3BF-5815-B013-63C0-B7448EDE617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54D777-0FE6-4BF8-E225-8DC3CFE1A946}"/>
              </a:ext>
            </a:extLst>
          </p:cNvPr>
          <p:cNvGrpSpPr/>
          <p:nvPr/>
        </p:nvGrpSpPr>
        <p:grpSpPr>
          <a:xfrm>
            <a:off x="3916030" y="4116668"/>
            <a:ext cx="2952077" cy="1477241"/>
            <a:chOff x="3937051" y="3603568"/>
            <a:chExt cx="2952077" cy="147724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F1EDD53-3A10-74B3-2AF2-100E8F88DED5}"/>
                </a:ext>
              </a:extLst>
            </p:cNvPr>
            <p:cNvSpPr/>
            <p:nvPr/>
          </p:nvSpPr>
          <p:spPr bwMode="auto">
            <a:xfrm>
              <a:off x="3937051" y="3603568"/>
              <a:ext cx="2952077" cy="1477241"/>
            </a:xfrm>
            <a:prstGeom prst="roundRect">
              <a:avLst>
                <a:gd name="adj" fmla="val 5807"/>
              </a:avLst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Solution Export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22D1BDF-3974-B71A-44B5-D55F415C6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35"/>
            <a:stretch/>
          </p:blipFill>
          <p:spPr>
            <a:xfrm>
              <a:off x="4011800" y="3864890"/>
              <a:ext cx="2759075" cy="1159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4737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0382-F2BE-C079-1F7C-1A11179D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from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A8604-E6C2-2F8A-0CFC-BAD487D53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dirty="0"/>
              <a:t>xxx\\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xxxx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95B8B-D718-6613-8E3E-D5547F38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7" y="1678420"/>
            <a:ext cx="2983236" cy="103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FA5A5-79D0-20D9-2256-5086F5F2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33" y="1678420"/>
            <a:ext cx="2917854" cy="1036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D4B65-1A94-5B5A-FA02-909644B03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86" y="3280434"/>
            <a:ext cx="4956887" cy="34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69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775F-E09C-7C7C-F62A-B7BC84E8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from Export (Full Update)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0122B-C8C9-A8D5-BE4A-DC32F767F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dirty="0"/>
              <a:t>xxx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xxxx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C13CA-299F-C674-2855-6493FA7C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4" y="1720842"/>
            <a:ext cx="4469145" cy="131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2A92B-8F4E-7F50-2FD0-4E877077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24" y="3640243"/>
            <a:ext cx="5156632" cy="30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18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#1: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Available at </a:t>
            </a:r>
            <a:r>
              <a:rPr lang="en-US" sz="1800" b="1" dirty="0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https://github.com/FabricDevCamp/FabricSolutionDeployment</a:t>
            </a:r>
            <a:r>
              <a:rPr lang="en-US" sz="1800" b="1" dirty="0">
                <a:solidFill>
                  <a:srgbClr val="6C0000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89" y="2938117"/>
            <a:ext cx="6067891" cy="386590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564" y="293811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7ACC-5D45-2F25-6A71-35CFE360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from Export (Reports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86C99-8F87-0C0A-8DD0-B66ED18DC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85214"/>
          </a:xfrm>
        </p:spPr>
        <p:txBody>
          <a:bodyPr/>
          <a:lstStyle/>
          <a:p>
            <a:r>
              <a:rPr lang="en-US" dirty="0" err="1"/>
              <a:t>sssss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ssssss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31E3E-AB7D-1DBB-4C3A-CB3834A2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46" y="1607792"/>
            <a:ext cx="4740965" cy="1387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E06F3-AFA1-A9AB-FEC1-F030F1FB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6" y="3462072"/>
            <a:ext cx="8171267" cy="28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619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7851-FFA3-37D6-250C-CC43A792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All Tenants from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89F1A-5CD0-C6FF-7779-9F8A9A9A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014972"/>
            <a:ext cx="8326020" cy="57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9600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68C2-B41A-5811-BA0F-BE54102E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ADO project for a Custom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E94AD-9DFB-812A-7C2C-B23EE2B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083157"/>
            <a:ext cx="10651776" cy="473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526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B770-0D67-164D-6E08-A2A27CC1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AA338-28FC-F5D2-28FF-6594C511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7" y="1183812"/>
            <a:ext cx="10853530" cy="43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214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9DDC79-9D4A-0483-DD75-7D35C4AF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from Workspace to Azure Dev Ops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382861-58E5-616E-03E3-87B31DF6C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23877"/>
          </a:xfrm>
        </p:spPr>
        <p:txBody>
          <a:bodyPr/>
          <a:lstStyle/>
          <a:p>
            <a:r>
              <a:rPr lang="en-US" dirty="0" err="1"/>
              <a:t>sssss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7B5B5-7B06-DFC9-7B69-DE2EA094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0" y="1722421"/>
            <a:ext cx="4032513" cy="1566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A3464-999C-5F7D-238E-1DB34B9C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9" y="1722421"/>
            <a:ext cx="6082748" cy="1646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39AE5E-82E1-36E3-6CD5-AC93BA586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74" y="4151316"/>
            <a:ext cx="7227744" cy="2478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BED2C2-928B-8299-FF7C-6F85A6DCC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416" y="4151316"/>
            <a:ext cx="2689390" cy="1646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70882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EDE8-F9BD-D82D-5170-6B0088B8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223083"/>
            <a:ext cx="11801475" cy="498598"/>
          </a:xfrm>
        </p:spPr>
        <p:txBody>
          <a:bodyPr/>
          <a:lstStyle/>
          <a:p>
            <a:r>
              <a:rPr lang="en-US" dirty="0"/>
              <a:t>Deploy from ADO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7D92F-990E-D4DB-A48F-7C4D750F2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85433"/>
          </a:xfrm>
        </p:spPr>
        <p:txBody>
          <a:bodyPr/>
          <a:lstStyle/>
          <a:p>
            <a:r>
              <a:rPr lang="en-US" dirty="0" err="1"/>
              <a:t>ffff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ffff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1431F-507F-CD8C-9FEA-C9618D28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1" y="1693661"/>
            <a:ext cx="5146885" cy="1852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EE1E8-A9D6-960C-F6E3-1C3833B0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89" y="1622251"/>
            <a:ext cx="5216237" cy="1813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140E-FA2A-A762-2E0F-536DEE11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096" y="1598079"/>
            <a:ext cx="5097348" cy="1832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AF460-D168-12D3-B159-49B4DE175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71" y="4237044"/>
            <a:ext cx="5082487" cy="18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31843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23F36-05A5-921E-096A-5557C844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9"/>
          <a:stretch/>
        </p:blipFill>
        <p:spPr>
          <a:xfrm>
            <a:off x="536805" y="1012733"/>
            <a:ext cx="7375490" cy="56826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E6E5C00-B771-54A7-B552-94491225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645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25E5-5E92-8779-2F80-DAE32D67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68CAD-AFD3-0038-8C2C-66156B85D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85433"/>
          </a:xfrm>
        </p:spPr>
        <p:txBody>
          <a:bodyPr/>
          <a:lstStyle/>
          <a:p>
            <a:r>
              <a:rPr lang="en-US" dirty="0"/>
              <a:t>xxx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vvvv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1CEC7-57F7-F69D-4B8B-78E6C536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77" y="1490631"/>
            <a:ext cx="6960262" cy="206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0340-0A31-982D-2DBE-FC40E852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77" y="4322173"/>
            <a:ext cx="6960262" cy="2044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2526C-D1C4-E7ED-EDD9-45185FD0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97" y="1599932"/>
            <a:ext cx="6960262" cy="209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5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420CE-0156-CE45-9584-30F9442D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6" t="940" r="286" b="562"/>
          <a:stretch/>
        </p:blipFill>
        <p:spPr>
          <a:xfrm>
            <a:off x="165016" y="980433"/>
            <a:ext cx="9687758" cy="582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638B1E-7840-3AEC-AEEA-6AD05785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6637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9AE3F-DD24-EC00-A2E5-AF5A16C7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710E-FC6A-D87B-8D18-271B743B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From ADO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363E0-1B0B-CCC8-BBFF-99773312D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 from ADO Export</a:t>
            </a:r>
            <a:r>
              <a:rPr lang="en-US" dirty="0"/>
              <a:t> makes it possible to deploy directly from GIT branch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 from ADO Export</a:t>
            </a:r>
            <a:r>
              <a:rPr lang="en-US" dirty="0"/>
              <a:t> allows deploying to Test workspace for verification and approval</a:t>
            </a:r>
          </a:p>
          <a:p>
            <a:pPr lvl="1"/>
            <a:r>
              <a:rPr lang="en-US" dirty="0"/>
              <a:t>Developers can create pull request to promote exported branch to release branches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 from ADO Export</a:t>
            </a:r>
            <a:r>
              <a:rPr lang="en-US" dirty="0"/>
              <a:t> can be used to deploy from releases branches to customer tenants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7DAA0A-211F-CC6A-CDF1-AC4BFF531A10}"/>
              </a:ext>
            </a:extLst>
          </p:cNvPr>
          <p:cNvGrpSpPr/>
          <p:nvPr/>
        </p:nvGrpSpPr>
        <p:grpSpPr>
          <a:xfrm>
            <a:off x="1155559" y="2924578"/>
            <a:ext cx="6270173" cy="3979511"/>
            <a:chOff x="890196" y="2294603"/>
            <a:chExt cx="7405263" cy="46999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54A537-D03B-8334-A94C-CEB0B32FC6C1}"/>
                </a:ext>
              </a:extLst>
            </p:cNvPr>
            <p:cNvSpPr/>
            <p:nvPr/>
          </p:nvSpPr>
          <p:spPr bwMode="auto">
            <a:xfrm>
              <a:off x="890196" y="2294603"/>
              <a:ext cx="7405263" cy="46999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CAF7F7-99AF-BDF8-5E9A-9A5C9BEFB16E}"/>
                </a:ext>
              </a:extLst>
            </p:cNvPr>
            <p:cNvGrpSpPr/>
            <p:nvPr/>
          </p:nvGrpSpPr>
          <p:grpSpPr>
            <a:xfrm>
              <a:off x="6689838" y="3230193"/>
              <a:ext cx="1433990" cy="1005914"/>
              <a:chOff x="9170468" y="1820410"/>
              <a:chExt cx="1599204" cy="11218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3F5BFD-8AFB-9AF8-553E-3E55E06C4562}"/>
                  </a:ext>
                </a:extLst>
              </p:cNvPr>
              <p:cNvSpPr/>
              <p:nvPr/>
            </p:nvSpPr>
            <p:spPr bwMode="auto">
              <a:xfrm>
                <a:off x="9170468" y="1820410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CFBA95A-FB66-F444-ED6D-274F4BAD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89238" y="2003615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6FFE57-2450-5F36-9111-D75354A241B8}"/>
                </a:ext>
              </a:extLst>
            </p:cNvPr>
            <p:cNvGrpSpPr/>
            <p:nvPr/>
          </p:nvGrpSpPr>
          <p:grpSpPr>
            <a:xfrm>
              <a:off x="6689838" y="4520077"/>
              <a:ext cx="1433990" cy="1005914"/>
              <a:chOff x="9157792" y="3176022"/>
              <a:chExt cx="1599204" cy="11218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290C9E-AB89-3591-42E5-621C0AEA8423}"/>
                  </a:ext>
                </a:extLst>
              </p:cNvPr>
              <p:cNvSpPr/>
              <p:nvPr/>
            </p:nvSpPr>
            <p:spPr bwMode="auto">
              <a:xfrm>
                <a:off x="9157792" y="3176022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Workspace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472017-6E8F-0363-1011-7424AE5B6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3359227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0B1FDB-1518-33FC-7363-3AC8C3882515}"/>
                </a:ext>
              </a:extLst>
            </p:cNvPr>
            <p:cNvGrpSpPr/>
            <p:nvPr/>
          </p:nvGrpSpPr>
          <p:grpSpPr>
            <a:xfrm>
              <a:off x="6689838" y="5809960"/>
              <a:ext cx="1433990" cy="1005914"/>
              <a:chOff x="9157792" y="4510893"/>
              <a:chExt cx="1599204" cy="112180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ED3AFE-121F-9394-E5EF-65FC70293F80}"/>
                  </a:ext>
                </a:extLst>
              </p:cNvPr>
              <p:cNvSpPr/>
              <p:nvPr/>
            </p:nvSpPr>
            <p:spPr bwMode="auto">
              <a:xfrm>
                <a:off x="9157792" y="4510893"/>
                <a:ext cx="1599204" cy="1121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N Workspace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BE37505-A621-3909-DAD0-91F7E96C5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9176562" y="4694098"/>
                <a:ext cx="1567758" cy="90589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9D15B4-86FF-14ED-6852-661467CDC028}"/>
                </a:ext>
              </a:extLst>
            </p:cNvPr>
            <p:cNvGrpSpPr/>
            <p:nvPr/>
          </p:nvGrpSpPr>
          <p:grpSpPr>
            <a:xfrm>
              <a:off x="5284313" y="4719639"/>
              <a:ext cx="1355408" cy="623485"/>
              <a:chOff x="7746116" y="3138774"/>
              <a:chExt cx="1511568" cy="695319"/>
            </a:xfrm>
          </p:grpSpPr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AE5E8AC-9C86-A71A-171D-D21D4105DD9C}"/>
                  </a:ext>
                </a:extLst>
              </p:cNvPr>
              <p:cNvSpPr/>
              <p:nvPr/>
            </p:nvSpPr>
            <p:spPr>
              <a:xfrm>
                <a:off x="7746116" y="3345803"/>
                <a:ext cx="1511568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584EEC1-DABB-A18F-5AB2-6D45F0D9A2BC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27FE31-E1EB-73F1-A17F-D64D018C3AE5}"/>
                </a:ext>
              </a:extLst>
            </p:cNvPr>
            <p:cNvGrpSpPr/>
            <p:nvPr/>
          </p:nvGrpSpPr>
          <p:grpSpPr>
            <a:xfrm>
              <a:off x="5252205" y="3966865"/>
              <a:ext cx="1465305" cy="623485"/>
              <a:chOff x="7732874" y="3138774"/>
              <a:chExt cx="1634127" cy="695319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BE514ED-2522-4123-280A-57C1DBDC932D}"/>
                  </a:ext>
                </a:extLst>
              </p:cNvPr>
              <p:cNvSpPr/>
              <p:nvPr/>
            </p:nvSpPr>
            <p:spPr>
              <a:xfrm rot="20164903">
                <a:off x="7732874" y="3322511"/>
                <a:ext cx="1634127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D94B50E-F01B-1C76-50A3-89FB0BD58B91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68B729-38FC-3C9F-EBB8-F0748AE05D6A}"/>
                </a:ext>
              </a:extLst>
            </p:cNvPr>
            <p:cNvGrpSpPr/>
            <p:nvPr/>
          </p:nvGrpSpPr>
          <p:grpSpPr>
            <a:xfrm>
              <a:off x="5264499" y="5495670"/>
              <a:ext cx="1373841" cy="623485"/>
              <a:chOff x="7709086" y="3138774"/>
              <a:chExt cx="1532125" cy="695319"/>
            </a:xfrm>
          </p:grpSpPr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F94A2872-5CD8-ED80-669B-4AABD158798A}"/>
                  </a:ext>
                </a:extLst>
              </p:cNvPr>
              <p:cNvSpPr/>
              <p:nvPr/>
            </p:nvSpPr>
            <p:spPr>
              <a:xfrm rot="1096524">
                <a:off x="7709086" y="3338449"/>
                <a:ext cx="1532125" cy="29395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125CB58-946A-DECB-8E25-6077F943B63A}"/>
                  </a:ext>
                </a:extLst>
              </p:cNvPr>
              <p:cNvSpPr/>
              <p:nvPr/>
            </p:nvSpPr>
            <p:spPr>
              <a:xfrm>
                <a:off x="8069162" y="3138774"/>
                <a:ext cx="789135" cy="695319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or</a:t>
                </a:r>
              </a:p>
              <a:p>
                <a:pPr algn="ctr"/>
                <a:r>
                  <a:rPr lang="en-US" sz="500" b="1">
                    <a:solidFill>
                      <a:schemeClr val="bg1"/>
                    </a:solidFill>
                  </a:rPr>
                  <a:t>Update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509EFF-AE1F-4465-2305-B77D08407738}"/>
                </a:ext>
              </a:extLst>
            </p:cNvPr>
            <p:cNvGrpSpPr/>
            <p:nvPr/>
          </p:nvGrpSpPr>
          <p:grpSpPr>
            <a:xfrm>
              <a:off x="2442387" y="4758439"/>
              <a:ext cx="1272974" cy="545883"/>
              <a:chOff x="2761104" y="3494084"/>
              <a:chExt cx="1508258" cy="66425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E3697F5B-751A-4748-1C40-ACDDA548C451}"/>
                  </a:ext>
                </a:extLst>
              </p:cNvPr>
              <p:cNvSpPr/>
              <p:nvPr/>
            </p:nvSpPr>
            <p:spPr>
              <a:xfrm>
                <a:off x="2761104" y="3674245"/>
                <a:ext cx="1508258" cy="330501"/>
              </a:xfrm>
              <a:prstGeom prst="rightArrow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A69419-06FB-A01B-D10F-EA1B8EBDBE8F}"/>
                  </a:ext>
                </a:extLst>
              </p:cNvPr>
              <p:cNvSpPr/>
              <p:nvPr/>
            </p:nvSpPr>
            <p:spPr>
              <a:xfrm>
                <a:off x="3050254" y="3494084"/>
                <a:ext cx="876388" cy="664255"/>
              </a:xfrm>
              <a:prstGeom prst="roundRect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700" b="1"/>
                  <a:t>Export</a:t>
                </a:r>
              </a:p>
              <a:p>
                <a:pPr algn="ctr"/>
                <a:r>
                  <a:rPr lang="en-US" sz="700" b="1"/>
                  <a:t>from Workspace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670995-7359-A68C-34FE-AACBC2AF96ED}"/>
                </a:ext>
              </a:extLst>
            </p:cNvPr>
            <p:cNvGrpSpPr/>
            <p:nvPr/>
          </p:nvGrpSpPr>
          <p:grpSpPr>
            <a:xfrm>
              <a:off x="4128784" y="3419184"/>
              <a:ext cx="686838" cy="1225379"/>
              <a:chOff x="4958972" y="3266253"/>
              <a:chExt cx="813789" cy="1491097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AE53EDD4-BE45-226B-F6C0-2ADD0E32AC58}"/>
                  </a:ext>
                </a:extLst>
              </p:cNvPr>
              <p:cNvSpPr/>
              <p:nvPr/>
            </p:nvSpPr>
            <p:spPr>
              <a:xfrm rot="16200000">
                <a:off x="4610307" y="3829349"/>
                <a:ext cx="1491097" cy="364906"/>
              </a:xfrm>
              <a:prstGeom prst="rightArrow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FEE3C31-87E0-DE0B-7A79-2531BF055AE5}"/>
                  </a:ext>
                </a:extLst>
              </p:cNvPr>
              <p:cNvSpPr/>
              <p:nvPr/>
            </p:nvSpPr>
            <p:spPr>
              <a:xfrm>
                <a:off x="4958972" y="3568092"/>
                <a:ext cx="813789" cy="634366"/>
              </a:xfrm>
              <a:prstGeom prst="roundRect">
                <a:avLst/>
              </a:prstGeom>
              <a:grp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/>
                  <a:t>Deploy</a:t>
                </a:r>
              </a:p>
              <a:p>
                <a:pPr algn="ctr"/>
                <a:r>
                  <a:rPr lang="en-US" sz="600" b="1"/>
                  <a:t>from Export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A41F9A-DDF2-AEE1-0156-CBDE30A01821}"/>
                </a:ext>
              </a:extLst>
            </p:cNvPr>
            <p:cNvGrpSpPr/>
            <p:nvPr/>
          </p:nvGrpSpPr>
          <p:grpSpPr>
            <a:xfrm>
              <a:off x="1162597" y="4590350"/>
              <a:ext cx="1192444" cy="1009039"/>
              <a:chOff x="883076" y="1526449"/>
              <a:chExt cx="1562529" cy="13579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B9AE97-6C03-F5ED-E587-FC5F815C346C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89C8AD9-9C5B-AD10-A62B-DDDB62E91639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C899E46-A1E5-AEBC-DF7A-74CF9F44D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1054338-833F-BCFD-236C-FFD9FAAD0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EDDD3F1-4624-6292-B97B-3A77C61D9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9600" y="4536397"/>
              <a:ext cx="1194487" cy="100903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9DA81F3-9702-940A-58E7-23C1521DB5B9}"/>
                </a:ext>
              </a:extLst>
            </p:cNvPr>
            <p:cNvGrpSpPr/>
            <p:nvPr/>
          </p:nvGrpSpPr>
          <p:grpSpPr>
            <a:xfrm>
              <a:off x="3899154" y="2397514"/>
              <a:ext cx="1192444" cy="1009039"/>
              <a:chOff x="883076" y="1526449"/>
              <a:chExt cx="1562529" cy="135792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26608F2-D966-3A8E-67E0-584FD8B02A5B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AC1CA73-3344-3729-25B4-E3A9507B77D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" b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58D1232-D0F7-B787-FB9E-2A3567921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F4CC13D-6E71-EA94-E6AD-972DE097F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679331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008D7B"/>
      </a:accent3>
      <a:accent4>
        <a:srgbClr val="002166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Theme1">
  <a:themeElements>
    <a:clrScheme name="Custom 10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008D7B"/>
      </a:accent1>
      <a:accent2>
        <a:srgbClr val="0045D6"/>
      </a:accent2>
      <a:accent3>
        <a:srgbClr val="FFFFCC"/>
      </a:accent3>
      <a:accent4>
        <a:srgbClr val="990099"/>
      </a:accent4>
      <a:accent5>
        <a:srgbClr val="900000"/>
      </a:accent5>
      <a:accent6>
        <a:srgbClr val="FFC000"/>
      </a:accent6>
      <a:hlink>
        <a:srgbClr val="C00000"/>
      </a:hlink>
      <a:folHlink>
        <a:srgbClr val="C00000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78F993C-81DB-4FF5-BCAA-CBB0E0CCC442}" vid="{58D1AD11-405F-4081-B6AE-91DD6BC4897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692671-1E95-4751-B591-81D3AFC057E8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411704-DA91-4A2A-81D1-00044852D0BE}">
  <ds:schemaRefs>
    <ds:schemaRef ds:uri="3c10a0e8-556e-4c2d-9121-1181542ea83c"/>
    <ds:schemaRef ds:uri="91f22b01-9196-48cc-8d58-ee179122dd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3c10a0e8-556e-4c2d-9121-1181542ea83c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6659</Words>
  <Application>Microsoft Office PowerPoint</Application>
  <PresentationFormat>Custom</PresentationFormat>
  <Paragraphs>1350</Paragraphs>
  <Slides>129</Slides>
  <Notes>22</Notes>
  <HiddenSlides>4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45" baseType="lpstr">
      <vt:lpstr>Aptos</vt:lpstr>
      <vt:lpstr>Arial</vt:lpstr>
      <vt:lpstr>Arial Black</vt:lpstr>
      <vt:lpstr>Courier New</vt:lpstr>
      <vt:lpstr>Courier New,monospace</vt:lpstr>
      <vt:lpstr>Lucida Console</vt:lpstr>
      <vt:lpstr>Segoe Sans Text</vt:lpstr>
      <vt:lpstr>Segoe UI</vt:lpstr>
      <vt:lpstr>Segoe UI Light</vt:lpstr>
      <vt:lpstr>Segoe UI Semibold</vt:lpstr>
      <vt:lpstr>SFMono-Regular</vt:lpstr>
      <vt:lpstr>Symbol</vt:lpstr>
      <vt:lpstr>Wingdings</vt:lpstr>
      <vt:lpstr>Wingdings,Sans-Serif</vt:lpstr>
      <vt:lpstr>Fabric Theme</vt:lpstr>
      <vt:lpstr>Theme1</vt:lpstr>
      <vt:lpstr>PowerPoint Presentation</vt:lpstr>
      <vt:lpstr>Professional Software Development  on the Fabric Platform</vt:lpstr>
      <vt:lpstr>Informal Student Survey</vt:lpstr>
      <vt:lpstr>Agenda</vt:lpstr>
      <vt:lpstr>Morning Agenda</vt:lpstr>
      <vt:lpstr>Best Practices with the Fabric REST APIs</vt:lpstr>
      <vt:lpstr>Motivation for Building Staged Deployments</vt:lpstr>
      <vt:lpstr>Motivation for Multitenant Scenarios</vt:lpstr>
      <vt:lpstr>Developer Sample #1: FabricSolutionDeployment</vt:lpstr>
      <vt:lpstr>Developer Sample #2: FabricDeploymentManager</vt:lpstr>
      <vt:lpstr>Fabric REST API Design and Architecture</vt:lpstr>
      <vt:lpstr>RTFM! = Read The Fabric Documentation</vt:lpstr>
      <vt:lpstr>Three Essential Fabric REST API Fundamentals</vt:lpstr>
      <vt:lpstr>Fabric REST API .NET SDK</vt:lpstr>
      <vt:lpstr>Morning Agenda</vt:lpstr>
      <vt:lpstr>Workspace Item Types</vt:lpstr>
      <vt:lpstr>Workspaces with Sample Fabric Solution Scenarios</vt:lpstr>
      <vt:lpstr>Item Definitions</vt:lpstr>
      <vt:lpstr>Notebook Item Definition Files</vt:lpstr>
      <vt:lpstr>Data Pipeline Definition Files</vt:lpstr>
      <vt:lpstr>Semantic Model Item Definition Files</vt:lpstr>
      <vt:lpstr>Report Item Definition Files</vt:lpstr>
      <vt:lpstr>PBIP Projects in Power BI Desktop</vt:lpstr>
      <vt:lpstr>Programming with Fabric Item Definitions</vt:lpstr>
      <vt:lpstr>Morning Agenda</vt:lpstr>
      <vt:lpstr>Deploy the Power BI Solution</vt:lpstr>
      <vt:lpstr>Connections and Connectors</vt:lpstr>
      <vt:lpstr>Connection Connectivity Types</vt:lpstr>
      <vt:lpstr>Creating Web Connection</vt:lpstr>
      <vt:lpstr>Preparing the Semantic Model after Creation</vt:lpstr>
      <vt:lpstr>Deploy the Notebook Solution</vt:lpstr>
      <vt:lpstr>Using Spark Jobs to Create Lakehouse Tables</vt:lpstr>
      <vt:lpstr>Example of Running Notebook using Job Scheduler </vt:lpstr>
      <vt:lpstr>Creating DirectLake Semantic Models on Lakehouse Tables</vt:lpstr>
      <vt:lpstr>Lakehouse Properties</vt:lpstr>
      <vt:lpstr>Creating Connections to Lakehouse SQL Endpoint</vt:lpstr>
      <vt:lpstr>Deploy the Shortcut Solution</vt:lpstr>
      <vt:lpstr>Creating Connections to Azure Data Lake Storage</vt:lpstr>
      <vt:lpstr>Deploy the Data Pipeline Solution</vt:lpstr>
      <vt:lpstr>Morning 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Morning Agenda</vt:lpstr>
      <vt:lpstr>Parameterizing Customer Data and Datasource Paths</vt:lpstr>
      <vt:lpstr>Datasource Path in a Notebook</vt:lpstr>
      <vt:lpstr>Data Source Path in a Semantic Model</vt:lpstr>
      <vt:lpstr>Datasource Paths and Connection Id in a Data Pipeline</vt:lpstr>
      <vt:lpstr>Workspace Id and Notebook Ids in Data Pipeline</vt:lpstr>
      <vt:lpstr>Deployment Parameters</vt:lpstr>
      <vt:lpstr>SampleCustomerData class</vt:lpstr>
      <vt:lpstr>Deployment Parameters</vt:lpstr>
      <vt:lpstr>Deployment Parameters in Action</vt:lpstr>
      <vt:lpstr>Sample Product Sales Data Used in Developer Samples</vt:lpstr>
      <vt:lpstr>Gratuitous Screenshots: Adventure Works Sample Data</vt:lpstr>
      <vt:lpstr>Gratuitous Screenshots: Contoso Sample Data</vt:lpstr>
      <vt:lpstr>Gratuitous Screenshots: Fabrikam Sample Data</vt:lpstr>
      <vt:lpstr>Gratuitous Screenshots: Northwind Sample Data</vt:lpstr>
      <vt:lpstr>Gratuitous Screenshots: Wingtip Toys Sample Data</vt:lpstr>
      <vt:lpstr>Gratuitous Screenshots: Seamark Farms  Sample Data</vt:lpstr>
      <vt:lpstr>Morning Agenda</vt:lpstr>
      <vt:lpstr>Developing a Custom API-driven Pipeline</vt:lpstr>
      <vt:lpstr>Options for API-driven Solution Deployment</vt:lpstr>
      <vt:lpstr>Assumption in Developer Sample</vt:lpstr>
      <vt:lpstr>Deploy from Workspace</vt:lpstr>
      <vt:lpstr>Deploy from Workspace Demo</vt:lpstr>
      <vt:lpstr>Tracking Workspace Item Dependencies in Dictionaries</vt:lpstr>
      <vt:lpstr>Recreating Source Workspace Connections</vt:lpstr>
      <vt:lpstr>Recreating Web Connections</vt:lpstr>
      <vt:lpstr>Recreating ADLS Connections</vt:lpstr>
      <vt:lpstr>Sequence of Workspace Item Processing</vt:lpstr>
      <vt:lpstr>Deployment by Cloning Items from Source Workspace</vt:lpstr>
      <vt:lpstr>Performing Id Substitution with notebook-content.py</vt:lpstr>
      <vt:lpstr>Update from Workspace</vt:lpstr>
      <vt:lpstr>Morning Agenda</vt:lpstr>
      <vt:lpstr>Export from Workspace</vt:lpstr>
      <vt:lpstr>Export from Workspace</vt:lpstr>
      <vt:lpstr>Retrieving and Saving Item Definitions</vt:lpstr>
      <vt:lpstr>Adding Export Metadata for Lakehouse</vt:lpstr>
      <vt:lpstr>GenerateDeployConfigFile</vt:lpstr>
      <vt:lpstr>deploy.config.json</vt:lpstr>
      <vt:lpstr>PowerPoint Presentation</vt:lpstr>
      <vt:lpstr>PowerPoint Presentation</vt:lpstr>
      <vt:lpstr>Morning Agenda</vt:lpstr>
      <vt:lpstr>Deploy From Export</vt:lpstr>
      <vt:lpstr>Deploy from Export</vt:lpstr>
      <vt:lpstr>Update from Export (Full Update)</vt:lpstr>
      <vt:lpstr>Update from Export (Reports Only)</vt:lpstr>
      <vt:lpstr>Update All Tenants from Export</vt:lpstr>
      <vt:lpstr>Creating an ADO project for a Custom Solution</vt:lpstr>
      <vt:lpstr>PowerPoint Presentation</vt:lpstr>
      <vt:lpstr>Export from Workspace to Azure Dev Ops</vt:lpstr>
      <vt:lpstr>Deploy from ADO Export</vt:lpstr>
      <vt:lpstr>PowerPoint Presentation</vt:lpstr>
      <vt:lpstr>PowerPoint Presentation</vt:lpstr>
      <vt:lpstr>PowerPoint Presentation</vt:lpstr>
      <vt:lpstr>Deploy From ADO Export</vt:lpstr>
      <vt:lpstr>Deploy From Export Together with Fabric GIT Integration</vt:lpstr>
      <vt:lpstr>Agenda</vt:lpstr>
      <vt:lpstr>What is DevOps?</vt:lpstr>
      <vt:lpstr>Native CI/CD Platform Features</vt:lpstr>
      <vt:lpstr>Continuous Integration – GIT Integration Concepts</vt:lpstr>
      <vt:lpstr>Continuous Integration – Managing Branches</vt:lpstr>
      <vt:lpstr>Continuous Integration – Managing Branches</vt:lpstr>
      <vt:lpstr>Continuous Integration – GIT Integration Concepts</vt:lpstr>
      <vt:lpstr>Continuous Integration : Development Workflow</vt:lpstr>
      <vt:lpstr>Demo – Multiple Developers Working In A Project </vt:lpstr>
      <vt:lpstr>Demo – Multiple Developers Working In A Project</vt:lpstr>
      <vt:lpstr>Agenda</vt:lpstr>
      <vt:lpstr>Fabric Deployment Options</vt:lpstr>
      <vt:lpstr>Continuous Delivery  - Fabric Deployment Pipeline</vt:lpstr>
      <vt:lpstr>Continuous Integration – Fabric Deployment Pipeline</vt:lpstr>
      <vt:lpstr>Continuous Delivery – Fabric GIT APIs</vt:lpstr>
      <vt:lpstr>Continuous Delivery  - Fabric Item APIs</vt:lpstr>
      <vt:lpstr>Continuous Delivery  - Decision Tree</vt:lpstr>
      <vt:lpstr>Continuous Delivery  - Decision Tree</vt:lpstr>
      <vt:lpstr>Continuous Delivery : Fabric Deployment Pipeline Driven</vt:lpstr>
      <vt:lpstr>Continuous Delivery : Fabric Deployment Pipeline Driven</vt:lpstr>
      <vt:lpstr>Continuous Delivery  - Fabric Deployment Pipeline</vt:lpstr>
      <vt:lpstr>Continuous Delivery : Fabric GIT API Driven</vt:lpstr>
      <vt:lpstr>Continuous Delivery : Fabric GIT API Driven</vt:lpstr>
      <vt:lpstr>Continuous Delivery : Fabric Item API based </vt:lpstr>
      <vt:lpstr>Summary</vt:lpstr>
      <vt:lpstr>Reference Materials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</cp:revision>
  <cp:lastPrinted>2025-03-29T10:59:42Z</cp:lastPrinted>
  <dcterms:created xsi:type="dcterms:W3CDTF">2018-09-21T01:16:59Z</dcterms:created>
  <dcterms:modified xsi:type="dcterms:W3CDTF">2025-03-30T05:39:20Z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